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5" r:id="rId1"/>
  </p:sldMasterIdLst>
  <p:notesMasterIdLst>
    <p:notesMasterId r:id="rId21"/>
  </p:notesMasterIdLst>
  <p:sldIdLst>
    <p:sldId id="264" r:id="rId2"/>
    <p:sldId id="265" r:id="rId3"/>
    <p:sldId id="257" r:id="rId4"/>
    <p:sldId id="282" r:id="rId5"/>
    <p:sldId id="332" r:id="rId6"/>
    <p:sldId id="258" r:id="rId7"/>
    <p:sldId id="260" r:id="rId8"/>
    <p:sldId id="261" r:id="rId9"/>
    <p:sldId id="270" r:id="rId10"/>
    <p:sldId id="271" r:id="rId11"/>
    <p:sldId id="272" r:id="rId12"/>
    <p:sldId id="274" r:id="rId13"/>
    <p:sldId id="317" r:id="rId14"/>
    <p:sldId id="310" r:id="rId15"/>
    <p:sldId id="309" r:id="rId16"/>
    <p:sldId id="313" r:id="rId17"/>
    <p:sldId id="314" r:id="rId18"/>
    <p:sldId id="326" r:id="rId19"/>
    <p:sldId id="307" r:id="rId2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96531" autoAdjust="0"/>
  </p:normalViewPr>
  <p:slideViewPr>
    <p:cSldViewPr>
      <p:cViewPr varScale="1">
        <p:scale>
          <a:sx n="82" d="100"/>
          <a:sy n="82" d="100"/>
        </p:scale>
        <p:origin x="91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5E3E413-9965-4773-A60C-438CD3D14932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F1E97D-34FD-408B-BBFF-71528D19912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804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/>
          </a:p>
        </p:txBody>
      </p:sp>
      <p:sp>
        <p:nvSpPr>
          <p:cNvPr id="3584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1CDBE8-2E51-493F-BCCE-0C458590AD8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dirty="0"/>
          </a:p>
        </p:txBody>
      </p:sp>
      <p:sp>
        <p:nvSpPr>
          <p:cNvPr id="368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313DD1A-8307-4B7F-8BA5-ED5BA8BB8486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FBBD378-0D23-4095-BDCB-D1E91578C173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C2C9D4D-42F9-48BE-8DF6-9DE4D82D098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4628C-F362-437F-A127-CB7A2B4480B6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112BA-8EDD-4D99-86F0-30A0ED64F0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7AD53-56B7-455C-8FFE-46E35DD22E70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7769B-7583-469D-BA97-45C6183AAC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24420-3580-4CD7-9375-60274660A7D2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D7A76-D9C9-4079-8345-B48EC4EB3F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D72C19-8EB9-47D1-ACAB-BDB1796039B6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2184CA4-B495-4EA1-93BE-DA28BA5B07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FDE216-0859-46A9-A9EE-DE5A1D9FDB3E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4FAB5E5-E973-4F4C-96FE-3E6C56D0B9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7E8928-F992-4F5B-B692-976F053613C0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4083AA-2F1B-489A-89F7-B7CE9E11F7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00224BF-AFE9-40B8-8792-15D9062E323E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B6A84E0-0C15-4F3F-82EF-9A87F55735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1EBE3-60CB-4D7E-A4A8-2B7337AD1C27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03C8C-3370-487F-8C0B-A33998BDD7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07BA08-A480-4149-B477-D4E29914C349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2D5FD0-DA18-4AEA-BD84-644FDCCD49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28026DF3-52FD-4255-934D-FE987777395A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D6DFF11-28FB-4D9E-9834-70EC250A5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pt-BR"/>
              <a:t>Clique para editar o estilo do título mestre</a:t>
            </a:r>
            <a:endParaRPr lang="en-US"/>
          </a:p>
        </p:txBody>
      </p:sp>
      <p:sp>
        <p:nvSpPr>
          <p:cNvPr id="8201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C847E81-9C11-47D6-9AD3-05E0A5451722}" type="datetimeFigureOut">
              <a:rPr lang="pt-BR"/>
              <a:pPr>
                <a:defRPr/>
              </a:pPr>
              <a:t>28/01/2026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5009ABD-CD8B-451A-8E81-122F44329E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98" r:id="rId1"/>
    <p:sldLayoutId id="2147484594" r:id="rId2"/>
    <p:sldLayoutId id="2147484599" r:id="rId3"/>
    <p:sldLayoutId id="2147484600" r:id="rId4"/>
    <p:sldLayoutId id="2147484601" r:id="rId5"/>
    <p:sldLayoutId id="2147484602" r:id="rId6"/>
    <p:sldLayoutId id="2147484595" r:id="rId7"/>
    <p:sldLayoutId id="2147484603" r:id="rId8"/>
    <p:sldLayoutId id="2147484604" r:id="rId9"/>
    <p:sldLayoutId id="2147484596" r:id="rId10"/>
    <p:sldLayoutId id="214748459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611560" y="642938"/>
            <a:ext cx="8064896" cy="985862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1600" dirty="0">
                <a:solidFill>
                  <a:schemeClr val="tx1"/>
                </a:solidFill>
              </a:rPr>
              <a:t>INSTITUTO DE PREVIDÊNCIA DOS SERVIDORES DO MUNICÍPIO DE MONTE BELO</a:t>
            </a:r>
          </a:p>
        </p:txBody>
      </p:sp>
      <p:sp>
        <p:nvSpPr>
          <p:cNvPr id="16387" name="Subtítulo 2"/>
          <p:cNvSpPr>
            <a:spLocks noGrp="1"/>
          </p:cNvSpPr>
          <p:nvPr>
            <p:ph type="subTitle" idx="4294967295"/>
          </p:nvPr>
        </p:nvSpPr>
        <p:spPr>
          <a:xfrm>
            <a:off x="1000125" y="2071688"/>
            <a:ext cx="8143875" cy="4357687"/>
          </a:xfrm>
        </p:spPr>
        <p:txBody>
          <a:bodyPr/>
          <a:lstStyle/>
          <a:p>
            <a:pPr marL="92075" indent="17463" eaLnBrk="1" hangingPunct="1">
              <a:buFont typeface="Wingdings 3" pitchFamily="18" charset="2"/>
              <a:buNone/>
            </a:pPr>
            <a:r>
              <a:rPr lang="pt-BR"/>
              <a:t>	</a:t>
            </a:r>
          </a:p>
        </p:txBody>
      </p:sp>
      <p:grpSp>
        <p:nvGrpSpPr>
          <p:cNvPr id="16388" name="Group 7"/>
          <p:cNvGrpSpPr>
            <a:grpSpLocks noChangeAspect="1"/>
          </p:cNvGrpSpPr>
          <p:nvPr/>
        </p:nvGrpSpPr>
        <p:grpSpPr bwMode="auto">
          <a:xfrm>
            <a:off x="1042988" y="1628775"/>
            <a:ext cx="7129462" cy="4376738"/>
            <a:chOff x="567" y="1389"/>
            <a:chExt cx="4581" cy="2449"/>
          </a:xfrm>
        </p:grpSpPr>
        <p:sp>
          <p:nvSpPr>
            <p:cNvPr id="16389" name="AutoShape 6"/>
            <p:cNvSpPr>
              <a:spLocks noChangeAspect="1" noChangeArrowheads="1" noTextEdit="1"/>
            </p:cNvSpPr>
            <p:nvPr/>
          </p:nvSpPr>
          <p:spPr bwMode="auto">
            <a:xfrm>
              <a:off x="567" y="1389"/>
              <a:ext cx="4581" cy="2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grpSp>
          <p:nvGrpSpPr>
            <p:cNvPr id="16390" name="Group 97"/>
            <p:cNvGrpSpPr>
              <a:grpSpLocks/>
            </p:cNvGrpSpPr>
            <p:nvPr/>
          </p:nvGrpSpPr>
          <p:grpSpPr bwMode="auto">
            <a:xfrm>
              <a:off x="612" y="1443"/>
              <a:ext cx="4504" cy="2339"/>
              <a:chOff x="612" y="1443"/>
              <a:chExt cx="4504" cy="2339"/>
            </a:xfrm>
          </p:grpSpPr>
          <p:sp>
            <p:nvSpPr>
              <p:cNvPr id="16392" name="Freeform 8"/>
              <p:cNvSpPr>
                <a:spLocks/>
              </p:cNvSpPr>
              <p:nvPr/>
            </p:nvSpPr>
            <p:spPr bwMode="auto">
              <a:xfrm>
                <a:off x="2619" y="1487"/>
                <a:ext cx="524" cy="464"/>
              </a:xfrm>
              <a:custGeom>
                <a:avLst/>
                <a:gdLst>
                  <a:gd name="T0" fmla="*/ 267 w 524"/>
                  <a:gd name="T1" fmla="*/ 0 h 464"/>
                  <a:gd name="T2" fmla="*/ 312 w 524"/>
                  <a:gd name="T3" fmla="*/ 0 h 464"/>
                  <a:gd name="T4" fmla="*/ 367 w 524"/>
                  <a:gd name="T5" fmla="*/ 18 h 464"/>
                  <a:gd name="T6" fmla="*/ 412 w 524"/>
                  <a:gd name="T7" fmla="*/ 36 h 464"/>
                  <a:gd name="T8" fmla="*/ 446 w 524"/>
                  <a:gd name="T9" fmla="*/ 63 h 464"/>
                  <a:gd name="T10" fmla="*/ 479 w 524"/>
                  <a:gd name="T11" fmla="*/ 98 h 464"/>
                  <a:gd name="T12" fmla="*/ 501 w 524"/>
                  <a:gd name="T13" fmla="*/ 143 h 464"/>
                  <a:gd name="T14" fmla="*/ 524 w 524"/>
                  <a:gd name="T15" fmla="*/ 188 h 464"/>
                  <a:gd name="T16" fmla="*/ 524 w 524"/>
                  <a:gd name="T17" fmla="*/ 232 h 464"/>
                  <a:gd name="T18" fmla="*/ 524 w 524"/>
                  <a:gd name="T19" fmla="*/ 277 h 464"/>
                  <a:gd name="T20" fmla="*/ 501 w 524"/>
                  <a:gd name="T21" fmla="*/ 321 h 464"/>
                  <a:gd name="T22" fmla="*/ 479 w 524"/>
                  <a:gd name="T23" fmla="*/ 366 h 464"/>
                  <a:gd name="T24" fmla="*/ 446 w 524"/>
                  <a:gd name="T25" fmla="*/ 393 h 464"/>
                  <a:gd name="T26" fmla="*/ 412 w 524"/>
                  <a:gd name="T27" fmla="*/ 429 h 464"/>
                  <a:gd name="T28" fmla="*/ 367 w 524"/>
                  <a:gd name="T29" fmla="*/ 446 h 464"/>
                  <a:gd name="T30" fmla="*/ 312 w 524"/>
                  <a:gd name="T31" fmla="*/ 464 h 464"/>
                  <a:gd name="T32" fmla="*/ 267 w 524"/>
                  <a:gd name="T33" fmla="*/ 464 h 464"/>
                  <a:gd name="T34" fmla="*/ 211 w 524"/>
                  <a:gd name="T35" fmla="*/ 464 h 464"/>
                  <a:gd name="T36" fmla="*/ 167 w 524"/>
                  <a:gd name="T37" fmla="*/ 446 h 464"/>
                  <a:gd name="T38" fmla="*/ 111 w 524"/>
                  <a:gd name="T39" fmla="*/ 429 h 464"/>
                  <a:gd name="T40" fmla="*/ 78 w 524"/>
                  <a:gd name="T41" fmla="*/ 393 h 464"/>
                  <a:gd name="T42" fmla="*/ 44 w 524"/>
                  <a:gd name="T43" fmla="*/ 366 h 464"/>
                  <a:gd name="T44" fmla="*/ 22 w 524"/>
                  <a:gd name="T45" fmla="*/ 321 h 464"/>
                  <a:gd name="T46" fmla="*/ 11 w 524"/>
                  <a:gd name="T47" fmla="*/ 277 h 464"/>
                  <a:gd name="T48" fmla="*/ 0 w 524"/>
                  <a:gd name="T49" fmla="*/ 232 h 464"/>
                  <a:gd name="T50" fmla="*/ 11 w 524"/>
                  <a:gd name="T51" fmla="*/ 188 h 464"/>
                  <a:gd name="T52" fmla="*/ 22 w 524"/>
                  <a:gd name="T53" fmla="*/ 143 h 464"/>
                  <a:gd name="T54" fmla="*/ 44 w 524"/>
                  <a:gd name="T55" fmla="*/ 98 h 464"/>
                  <a:gd name="T56" fmla="*/ 78 w 524"/>
                  <a:gd name="T57" fmla="*/ 63 h 464"/>
                  <a:gd name="T58" fmla="*/ 111 w 524"/>
                  <a:gd name="T59" fmla="*/ 36 h 464"/>
                  <a:gd name="T60" fmla="*/ 167 w 524"/>
                  <a:gd name="T61" fmla="*/ 18 h 464"/>
                  <a:gd name="T62" fmla="*/ 211 w 524"/>
                  <a:gd name="T63" fmla="*/ 0 h 464"/>
                  <a:gd name="T64" fmla="*/ 267 w 524"/>
                  <a:gd name="T65" fmla="*/ 0 h 46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24"/>
                  <a:gd name="T100" fmla="*/ 0 h 464"/>
                  <a:gd name="T101" fmla="*/ 524 w 524"/>
                  <a:gd name="T102" fmla="*/ 464 h 46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24" h="464">
                    <a:moveTo>
                      <a:pt x="267" y="0"/>
                    </a:moveTo>
                    <a:lnTo>
                      <a:pt x="312" y="0"/>
                    </a:lnTo>
                    <a:lnTo>
                      <a:pt x="367" y="18"/>
                    </a:lnTo>
                    <a:lnTo>
                      <a:pt x="412" y="36"/>
                    </a:lnTo>
                    <a:lnTo>
                      <a:pt x="446" y="63"/>
                    </a:lnTo>
                    <a:lnTo>
                      <a:pt x="479" y="98"/>
                    </a:lnTo>
                    <a:lnTo>
                      <a:pt x="501" y="143"/>
                    </a:lnTo>
                    <a:lnTo>
                      <a:pt x="524" y="188"/>
                    </a:lnTo>
                    <a:lnTo>
                      <a:pt x="524" y="232"/>
                    </a:lnTo>
                    <a:lnTo>
                      <a:pt x="524" y="277"/>
                    </a:lnTo>
                    <a:lnTo>
                      <a:pt x="501" y="321"/>
                    </a:lnTo>
                    <a:lnTo>
                      <a:pt x="479" y="366"/>
                    </a:lnTo>
                    <a:lnTo>
                      <a:pt x="446" y="393"/>
                    </a:lnTo>
                    <a:lnTo>
                      <a:pt x="412" y="429"/>
                    </a:lnTo>
                    <a:lnTo>
                      <a:pt x="367" y="446"/>
                    </a:lnTo>
                    <a:lnTo>
                      <a:pt x="312" y="464"/>
                    </a:lnTo>
                    <a:lnTo>
                      <a:pt x="267" y="464"/>
                    </a:lnTo>
                    <a:lnTo>
                      <a:pt x="211" y="464"/>
                    </a:lnTo>
                    <a:lnTo>
                      <a:pt x="167" y="446"/>
                    </a:lnTo>
                    <a:lnTo>
                      <a:pt x="111" y="429"/>
                    </a:lnTo>
                    <a:lnTo>
                      <a:pt x="78" y="393"/>
                    </a:lnTo>
                    <a:lnTo>
                      <a:pt x="44" y="366"/>
                    </a:lnTo>
                    <a:lnTo>
                      <a:pt x="22" y="321"/>
                    </a:lnTo>
                    <a:lnTo>
                      <a:pt x="11" y="277"/>
                    </a:lnTo>
                    <a:lnTo>
                      <a:pt x="0" y="232"/>
                    </a:lnTo>
                    <a:lnTo>
                      <a:pt x="11" y="188"/>
                    </a:lnTo>
                    <a:lnTo>
                      <a:pt x="22" y="143"/>
                    </a:lnTo>
                    <a:lnTo>
                      <a:pt x="44" y="98"/>
                    </a:lnTo>
                    <a:lnTo>
                      <a:pt x="78" y="63"/>
                    </a:lnTo>
                    <a:lnTo>
                      <a:pt x="111" y="36"/>
                    </a:lnTo>
                    <a:lnTo>
                      <a:pt x="167" y="18"/>
                    </a:lnTo>
                    <a:lnTo>
                      <a:pt x="211" y="0"/>
                    </a:lnTo>
                    <a:lnTo>
                      <a:pt x="267" y="0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3" name="Freeform 9"/>
              <p:cNvSpPr>
                <a:spLocks/>
              </p:cNvSpPr>
              <p:nvPr/>
            </p:nvSpPr>
            <p:spPr bwMode="auto">
              <a:xfrm>
                <a:off x="2619" y="1487"/>
                <a:ext cx="524" cy="464"/>
              </a:xfrm>
              <a:custGeom>
                <a:avLst/>
                <a:gdLst>
                  <a:gd name="T0" fmla="*/ 267 w 524"/>
                  <a:gd name="T1" fmla="*/ 0 h 464"/>
                  <a:gd name="T2" fmla="*/ 312 w 524"/>
                  <a:gd name="T3" fmla="*/ 0 h 464"/>
                  <a:gd name="T4" fmla="*/ 367 w 524"/>
                  <a:gd name="T5" fmla="*/ 18 h 464"/>
                  <a:gd name="T6" fmla="*/ 412 w 524"/>
                  <a:gd name="T7" fmla="*/ 36 h 464"/>
                  <a:gd name="T8" fmla="*/ 446 w 524"/>
                  <a:gd name="T9" fmla="*/ 63 h 464"/>
                  <a:gd name="T10" fmla="*/ 479 w 524"/>
                  <a:gd name="T11" fmla="*/ 98 h 464"/>
                  <a:gd name="T12" fmla="*/ 501 w 524"/>
                  <a:gd name="T13" fmla="*/ 143 h 464"/>
                  <a:gd name="T14" fmla="*/ 524 w 524"/>
                  <a:gd name="T15" fmla="*/ 188 h 464"/>
                  <a:gd name="T16" fmla="*/ 524 w 524"/>
                  <a:gd name="T17" fmla="*/ 232 h 464"/>
                  <a:gd name="T18" fmla="*/ 524 w 524"/>
                  <a:gd name="T19" fmla="*/ 277 h 464"/>
                  <a:gd name="T20" fmla="*/ 501 w 524"/>
                  <a:gd name="T21" fmla="*/ 321 h 464"/>
                  <a:gd name="T22" fmla="*/ 479 w 524"/>
                  <a:gd name="T23" fmla="*/ 366 h 464"/>
                  <a:gd name="T24" fmla="*/ 446 w 524"/>
                  <a:gd name="T25" fmla="*/ 393 h 464"/>
                  <a:gd name="T26" fmla="*/ 412 w 524"/>
                  <a:gd name="T27" fmla="*/ 429 h 464"/>
                  <a:gd name="T28" fmla="*/ 367 w 524"/>
                  <a:gd name="T29" fmla="*/ 446 h 464"/>
                  <a:gd name="T30" fmla="*/ 312 w 524"/>
                  <a:gd name="T31" fmla="*/ 464 h 464"/>
                  <a:gd name="T32" fmla="*/ 267 w 524"/>
                  <a:gd name="T33" fmla="*/ 464 h 464"/>
                  <a:gd name="T34" fmla="*/ 211 w 524"/>
                  <a:gd name="T35" fmla="*/ 464 h 464"/>
                  <a:gd name="T36" fmla="*/ 167 w 524"/>
                  <a:gd name="T37" fmla="*/ 446 h 464"/>
                  <a:gd name="T38" fmla="*/ 111 w 524"/>
                  <a:gd name="T39" fmla="*/ 429 h 464"/>
                  <a:gd name="T40" fmla="*/ 78 w 524"/>
                  <a:gd name="T41" fmla="*/ 393 h 464"/>
                  <a:gd name="T42" fmla="*/ 44 w 524"/>
                  <a:gd name="T43" fmla="*/ 366 h 464"/>
                  <a:gd name="T44" fmla="*/ 22 w 524"/>
                  <a:gd name="T45" fmla="*/ 321 h 464"/>
                  <a:gd name="T46" fmla="*/ 11 w 524"/>
                  <a:gd name="T47" fmla="*/ 277 h 464"/>
                  <a:gd name="T48" fmla="*/ 0 w 524"/>
                  <a:gd name="T49" fmla="*/ 232 h 464"/>
                  <a:gd name="T50" fmla="*/ 11 w 524"/>
                  <a:gd name="T51" fmla="*/ 188 h 464"/>
                  <a:gd name="T52" fmla="*/ 22 w 524"/>
                  <a:gd name="T53" fmla="*/ 143 h 464"/>
                  <a:gd name="T54" fmla="*/ 44 w 524"/>
                  <a:gd name="T55" fmla="*/ 98 h 464"/>
                  <a:gd name="T56" fmla="*/ 78 w 524"/>
                  <a:gd name="T57" fmla="*/ 63 h 464"/>
                  <a:gd name="T58" fmla="*/ 111 w 524"/>
                  <a:gd name="T59" fmla="*/ 36 h 464"/>
                  <a:gd name="T60" fmla="*/ 167 w 524"/>
                  <a:gd name="T61" fmla="*/ 18 h 464"/>
                  <a:gd name="T62" fmla="*/ 211 w 524"/>
                  <a:gd name="T63" fmla="*/ 0 h 464"/>
                  <a:gd name="T64" fmla="*/ 267 w 524"/>
                  <a:gd name="T65" fmla="*/ 0 h 46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524"/>
                  <a:gd name="T100" fmla="*/ 0 h 464"/>
                  <a:gd name="T101" fmla="*/ 524 w 524"/>
                  <a:gd name="T102" fmla="*/ 464 h 46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524" h="464">
                    <a:moveTo>
                      <a:pt x="267" y="0"/>
                    </a:moveTo>
                    <a:lnTo>
                      <a:pt x="312" y="0"/>
                    </a:lnTo>
                    <a:lnTo>
                      <a:pt x="367" y="18"/>
                    </a:lnTo>
                    <a:lnTo>
                      <a:pt x="412" y="36"/>
                    </a:lnTo>
                    <a:lnTo>
                      <a:pt x="446" y="63"/>
                    </a:lnTo>
                    <a:lnTo>
                      <a:pt x="479" y="98"/>
                    </a:lnTo>
                    <a:lnTo>
                      <a:pt x="501" y="143"/>
                    </a:lnTo>
                    <a:lnTo>
                      <a:pt x="524" y="188"/>
                    </a:lnTo>
                    <a:lnTo>
                      <a:pt x="524" y="232"/>
                    </a:lnTo>
                    <a:lnTo>
                      <a:pt x="524" y="277"/>
                    </a:lnTo>
                    <a:lnTo>
                      <a:pt x="501" y="321"/>
                    </a:lnTo>
                    <a:lnTo>
                      <a:pt x="479" y="366"/>
                    </a:lnTo>
                    <a:lnTo>
                      <a:pt x="446" y="393"/>
                    </a:lnTo>
                    <a:lnTo>
                      <a:pt x="412" y="429"/>
                    </a:lnTo>
                    <a:lnTo>
                      <a:pt x="367" y="446"/>
                    </a:lnTo>
                    <a:lnTo>
                      <a:pt x="312" y="464"/>
                    </a:lnTo>
                    <a:lnTo>
                      <a:pt x="267" y="464"/>
                    </a:lnTo>
                    <a:lnTo>
                      <a:pt x="211" y="464"/>
                    </a:lnTo>
                    <a:lnTo>
                      <a:pt x="167" y="446"/>
                    </a:lnTo>
                    <a:lnTo>
                      <a:pt x="111" y="429"/>
                    </a:lnTo>
                    <a:lnTo>
                      <a:pt x="78" y="393"/>
                    </a:lnTo>
                    <a:lnTo>
                      <a:pt x="44" y="366"/>
                    </a:lnTo>
                    <a:lnTo>
                      <a:pt x="22" y="321"/>
                    </a:lnTo>
                    <a:lnTo>
                      <a:pt x="11" y="277"/>
                    </a:lnTo>
                    <a:lnTo>
                      <a:pt x="0" y="232"/>
                    </a:lnTo>
                    <a:lnTo>
                      <a:pt x="11" y="188"/>
                    </a:lnTo>
                    <a:lnTo>
                      <a:pt x="22" y="143"/>
                    </a:lnTo>
                    <a:lnTo>
                      <a:pt x="44" y="98"/>
                    </a:lnTo>
                    <a:lnTo>
                      <a:pt x="78" y="63"/>
                    </a:lnTo>
                    <a:lnTo>
                      <a:pt x="111" y="36"/>
                    </a:lnTo>
                    <a:lnTo>
                      <a:pt x="167" y="18"/>
                    </a:lnTo>
                    <a:lnTo>
                      <a:pt x="211" y="0"/>
                    </a:lnTo>
                    <a:lnTo>
                      <a:pt x="267" y="0"/>
                    </a:lnTo>
                    <a:close/>
                  </a:path>
                </a:pathLst>
              </a:custGeom>
              <a:noFill/>
              <a:ln w="34925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4" name="Freeform 10"/>
              <p:cNvSpPr>
                <a:spLocks/>
              </p:cNvSpPr>
              <p:nvPr/>
            </p:nvSpPr>
            <p:spPr bwMode="auto">
              <a:xfrm>
                <a:off x="3890" y="1710"/>
                <a:ext cx="423" cy="348"/>
              </a:xfrm>
              <a:custGeom>
                <a:avLst/>
                <a:gdLst>
                  <a:gd name="T0" fmla="*/ 211 w 423"/>
                  <a:gd name="T1" fmla="*/ 0 h 348"/>
                  <a:gd name="T2" fmla="*/ 256 w 423"/>
                  <a:gd name="T3" fmla="*/ 0 h 348"/>
                  <a:gd name="T4" fmla="*/ 301 w 423"/>
                  <a:gd name="T5" fmla="*/ 9 h 348"/>
                  <a:gd name="T6" fmla="*/ 334 w 423"/>
                  <a:gd name="T7" fmla="*/ 27 h 348"/>
                  <a:gd name="T8" fmla="*/ 368 w 423"/>
                  <a:gd name="T9" fmla="*/ 54 h 348"/>
                  <a:gd name="T10" fmla="*/ 390 w 423"/>
                  <a:gd name="T11" fmla="*/ 81 h 348"/>
                  <a:gd name="T12" fmla="*/ 412 w 423"/>
                  <a:gd name="T13" fmla="*/ 107 h 348"/>
                  <a:gd name="T14" fmla="*/ 423 w 423"/>
                  <a:gd name="T15" fmla="*/ 143 h 348"/>
                  <a:gd name="T16" fmla="*/ 423 w 423"/>
                  <a:gd name="T17" fmla="*/ 179 h 348"/>
                  <a:gd name="T18" fmla="*/ 423 w 423"/>
                  <a:gd name="T19" fmla="*/ 215 h 348"/>
                  <a:gd name="T20" fmla="*/ 412 w 423"/>
                  <a:gd name="T21" fmla="*/ 241 h 348"/>
                  <a:gd name="T22" fmla="*/ 390 w 423"/>
                  <a:gd name="T23" fmla="*/ 277 h 348"/>
                  <a:gd name="T24" fmla="*/ 368 w 423"/>
                  <a:gd name="T25" fmla="*/ 304 h 348"/>
                  <a:gd name="T26" fmla="*/ 334 w 423"/>
                  <a:gd name="T27" fmla="*/ 322 h 348"/>
                  <a:gd name="T28" fmla="*/ 301 w 423"/>
                  <a:gd name="T29" fmla="*/ 339 h 348"/>
                  <a:gd name="T30" fmla="*/ 256 w 423"/>
                  <a:gd name="T31" fmla="*/ 348 h 348"/>
                  <a:gd name="T32" fmla="*/ 211 w 423"/>
                  <a:gd name="T33" fmla="*/ 348 h 348"/>
                  <a:gd name="T34" fmla="*/ 167 w 423"/>
                  <a:gd name="T35" fmla="*/ 348 h 348"/>
                  <a:gd name="T36" fmla="*/ 133 w 423"/>
                  <a:gd name="T37" fmla="*/ 339 h 348"/>
                  <a:gd name="T38" fmla="*/ 89 w 423"/>
                  <a:gd name="T39" fmla="*/ 322 h 348"/>
                  <a:gd name="T40" fmla="*/ 66 w 423"/>
                  <a:gd name="T41" fmla="*/ 304 h 348"/>
                  <a:gd name="T42" fmla="*/ 33 w 423"/>
                  <a:gd name="T43" fmla="*/ 277 h 348"/>
                  <a:gd name="T44" fmla="*/ 22 w 423"/>
                  <a:gd name="T45" fmla="*/ 241 h 348"/>
                  <a:gd name="T46" fmla="*/ 0 w 423"/>
                  <a:gd name="T47" fmla="*/ 215 h 348"/>
                  <a:gd name="T48" fmla="*/ 0 w 423"/>
                  <a:gd name="T49" fmla="*/ 179 h 348"/>
                  <a:gd name="T50" fmla="*/ 0 w 423"/>
                  <a:gd name="T51" fmla="*/ 143 h 348"/>
                  <a:gd name="T52" fmla="*/ 22 w 423"/>
                  <a:gd name="T53" fmla="*/ 107 h 348"/>
                  <a:gd name="T54" fmla="*/ 33 w 423"/>
                  <a:gd name="T55" fmla="*/ 81 h 348"/>
                  <a:gd name="T56" fmla="*/ 66 w 423"/>
                  <a:gd name="T57" fmla="*/ 54 h 348"/>
                  <a:gd name="T58" fmla="*/ 89 w 423"/>
                  <a:gd name="T59" fmla="*/ 27 h 348"/>
                  <a:gd name="T60" fmla="*/ 133 w 423"/>
                  <a:gd name="T61" fmla="*/ 9 h 348"/>
                  <a:gd name="T62" fmla="*/ 167 w 423"/>
                  <a:gd name="T63" fmla="*/ 0 h 348"/>
                  <a:gd name="T64" fmla="*/ 211 w 423"/>
                  <a:gd name="T65" fmla="*/ 0 h 34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23"/>
                  <a:gd name="T100" fmla="*/ 0 h 348"/>
                  <a:gd name="T101" fmla="*/ 423 w 423"/>
                  <a:gd name="T102" fmla="*/ 348 h 34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23" h="348">
                    <a:moveTo>
                      <a:pt x="211" y="0"/>
                    </a:moveTo>
                    <a:lnTo>
                      <a:pt x="256" y="0"/>
                    </a:lnTo>
                    <a:lnTo>
                      <a:pt x="301" y="9"/>
                    </a:lnTo>
                    <a:lnTo>
                      <a:pt x="334" y="27"/>
                    </a:lnTo>
                    <a:lnTo>
                      <a:pt x="368" y="54"/>
                    </a:lnTo>
                    <a:lnTo>
                      <a:pt x="390" y="81"/>
                    </a:lnTo>
                    <a:lnTo>
                      <a:pt x="412" y="107"/>
                    </a:lnTo>
                    <a:lnTo>
                      <a:pt x="423" y="143"/>
                    </a:lnTo>
                    <a:lnTo>
                      <a:pt x="423" y="179"/>
                    </a:lnTo>
                    <a:lnTo>
                      <a:pt x="423" y="215"/>
                    </a:lnTo>
                    <a:lnTo>
                      <a:pt x="412" y="241"/>
                    </a:lnTo>
                    <a:lnTo>
                      <a:pt x="390" y="277"/>
                    </a:lnTo>
                    <a:lnTo>
                      <a:pt x="368" y="304"/>
                    </a:lnTo>
                    <a:lnTo>
                      <a:pt x="334" y="322"/>
                    </a:lnTo>
                    <a:lnTo>
                      <a:pt x="301" y="339"/>
                    </a:lnTo>
                    <a:lnTo>
                      <a:pt x="256" y="348"/>
                    </a:lnTo>
                    <a:lnTo>
                      <a:pt x="211" y="348"/>
                    </a:lnTo>
                    <a:lnTo>
                      <a:pt x="167" y="348"/>
                    </a:lnTo>
                    <a:lnTo>
                      <a:pt x="133" y="339"/>
                    </a:lnTo>
                    <a:lnTo>
                      <a:pt x="89" y="322"/>
                    </a:lnTo>
                    <a:lnTo>
                      <a:pt x="66" y="304"/>
                    </a:lnTo>
                    <a:lnTo>
                      <a:pt x="33" y="277"/>
                    </a:lnTo>
                    <a:lnTo>
                      <a:pt x="22" y="241"/>
                    </a:lnTo>
                    <a:lnTo>
                      <a:pt x="0" y="215"/>
                    </a:lnTo>
                    <a:lnTo>
                      <a:pt x="0" y="179"/>
                    </a:lnTo>
                    <a:lnTo>
                      <a:pt x="0" y="143"/>
                    </a:lnTo>
                    <a:lnTo>
                      <a:pt x="22" y="107"/>
                    </a:lnTo>
                    <a:lnTo>
                      <a:pt x="33" y="81"/>
                    </a:lnTo>
                    <a:lnTo>
                      <a:pt x="66" y="54"/>
                    </a:lnTo>
                    <a:lnTo>
                      <a:pt x="89" y="27"/>
                    </a:lnTo>
                    <a:lnTo>
                      <a:pt x="133" y="9"/>
                    </a:lnTo>
                    <a:lnTo>
                      <a:pt x="167" y="0"/>
                    </a:lnTo>
                    <a:lnTo>
                      <a:pt x="211" y="0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5" name="Freeform 11"/>
              <p:cNvSpPr>
                <a:spLocks/>
              </p:cNvSpPr>
              <p:nvPr/>
            </p:nvSpPr>
            <p:spPr bwMode="auto">
              <a:xfrm>
                <a:off x="3890" y="1710"/>
                <a:ext cx="423" cy="348"/>
              </a:xfrm>
              <a:custGeom>
                <a:avLst/>
                <a:gdLst>
                  <a:gd name="T0" fmla="*/ 211 w 423"/>
                  <a:gd name="T1" fmla="*/ 0 h 348"/>
                  <a:gd name="T2" fmla="*/ 256 w 423"/>
                  <a:gd name="T3" fmla="*/ 0 h 348"/>
                  <a:gd name="T4" fmla="*/ 301 w 423"/>
                  <a:gd name="T5" fmla="*/ 9 h 348"/>
                  <a:gd name="T6" fmla="*/ 334 w 423"/>
                  <a:gd name="T7" fmla="*/ 27 h 348"/>
                  <a:gd name="T8" fmla="*/ 368 w 423"/>
                  <a:gd name="T9" fmla="*/ 54 h 348"/>
                  <a:gd name="T10" fmla="*/ 390 w 423"/>
                  <a:gd name="T11" fmla="*/ 81 h 348"/>
                  <a:gd name="T12" fmla="*/ 412 w 423"/>
                  <a:gd name="T13" fmla="*/ 107 h 348"/>
                  <a:gd name="T14" fmla="*/ 423 w 423"/>
                  <a:gd name="T15" fmla="*/ 143 h 348"/>
                  <a:gd name="T16" fmla="*/ 423 w 423"/>
                  <a:gd name="T17" fmla="*/ 179 h 348"/>
                  <a:gd name="T18" fmla="*/ 423 w 423"/>
                  <a:gd name="T19" fmla="*/ 215 h 348"/>
                  <a:gd name="T20" fmla="*/ 412 w 423"/>
                  <a:gd name="T21" fmla="*/ 241 h 348"/>
                  <a:gd name="T22" fmla="*/ 390 w 423"/>
                  <a:gd name="T23" fmla="*/ 277 h 348"/>
                  <a:gd name="T24" fmla="*/ 368 w 423"/>
                  <a:gd name="T25" fmla="*/ 304 h 348"/>
                  <a:gd name="T26" fmla="*/ 334 w 423"/>
                  <a:gd name="T27" fmla="*/ 322 h 348"/>
                  <a:gd name="T28" fmla="*/ 301 w 423"/>
                  <a:gd name="T29" fmla="*/ 339 h 348"/>
                  <a:gd name="T30" fmla="*/ 256 w 423"/>
                  <a:gd name="T31" fmla="*/ 348 h 348"/>
                  <a:gd name="T32" fmla="*/ 211 w 423"/>
                  <a:gd name="T33" fmla="*/ 348 h 348"/>
                  <a:gd name="T34" fmla="*/ 167 w 423"/>
                  <a:gd name="T35" fmla="*/ 348 h 348"/>
                  <a:gd name="T36" fmla="*/ 133 w 423"/>
                  <a:gd name="T37" fmla="*/ 339 h 348"/>
                  <a:gd name="T38" fmla="*/ 89 w 423"/>
                  <a:gd name="T39" fmla="*/ 322 h 348"/>
                  <a:gd name="T40" fmla="*/ 66 w 423"/>
                  <a:gd name="T41" fmla="*/ 304 h 348"/>
                  <a:gd name="T42" fmla="*/ 33 w 423"/>
                  <a:gd name="T43" fmla="*/ 277 h 348"/>
                  <a:gd name="T44" fmla="*/ 22 w 423"/>
                  <a:gd name="T45" fmla="*/ 241 h 348"/>
                  <a:gd name="T46" fmla="*/ 0 w 423"/>
                  <a:gd name="T47" fmla="*/ 215 h 348"/>
                  <a:gd name="T48" fmla="*/ 0 w 423"/>
                  <a:gd name="T49" fmla="*/ 179 h 348"/>
                  <a:gd name="T50" fmla="*/ 0 w 423"/>
                  <a:gd name="T51" fmla="*/ 143 h 348"/>
                  <a:gd name="T52" fmla="*/ 22 w 423"/>
                  <a:gd name="T53" fmla="*/ 107 h 348"/>
                  <a:gd name="T54" fmla="*/ 33 w 423"/>
                  <a:gd name="T55" fmla="*/ 81 h 348"/>
                  <a:gd name="T56" fmla="*/ 66 w 423"/>
                  <a:gd name="T57" fmla="*/ 54 h 348"/>
                  <a:gd name="T58" fmla="*/ 89 w 423"/>
                  <a:gd name="T59" fmla="*/ 27 h 348"/>
                  <a:gd name="T60" fmla="*/ 133 w 423"/>
                  <a:gd name="T61" fmla="*/ 9 h 348"/>
                  <a:gd name="T62" fmla="*/ 167 w 423"/>
                  <a:gd name="T63" fmla="*/ 0 h 348"/>
                  <a:gd name="T64" fmla="*/ 211 w 423"/>
                  <a:gd name="T65" fmla="*/ 0 h 34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23"/>
                  <a:gd name="T100" fmla="*/ 0 h 348"/>
                  <a:gd name="T101" fmla="*/ 423 w 423"/>
                  <a:gd name="T102" fmla="*/ 348 h 34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23" h="348">
                    <a:moveTo>
                      <a:pt x="211" y="0"/>
                    </a:moveTo>
                    <a:lnTo>
                      <a:pt x="256" y="0"/>
                    </a:lnTo>
                    <a:lnTo>
                      <a:pt x="301" y="9"/>
                    </a:lnTo>
                    <a:lnTo>
                      <a:pt x="334" y="27"/>
                    </a:lnTo>
                    <a:lnTo>
                      <a:pt x="368" y="54"/>
                    </a:lnTo>
                    <a:lnTo>
                      <a:pt x="390" y="81"/>
                    </a:lnTo>
                    <a:lnTo>
                      <a:pt x="412" y="107"/>
                    </a:lnTo>
                    <a:lnTo>
                      <a:pt x="423" y="143"/>
                    </a:lnTo>
                    <a:lnTo>
                      <a:pt x="423" y="179"/>
                    </a:lnTo>
                    <a:lnTo>
                      <a:pt x="423" y="215"/>
                    </a:lnTo>
                    <a:lnTo>
                      <a:pt x="412" y="241"/>
                    </a:lnTo>
                    <a:lnTo>
                      <a:pt x="390" y="277"/>
                    </a:lnTo>
                    <a:lnTo>
                      <a:pt x="368" y="304"/>
                    </a:lnTo>
                    <a:lnTo>
                      <a:pt x="334" y="322"/>
                    </a:lnTo>
                    <a:lnTo>
                      <a:pt x="301" y="339"/>
                    </a:lnTo>
                    <a:lnTo>
                      <a:pt x="256" y="348"/>
                    </a:lnTo>
                    <a:lnTo>
                      <a:pt x="211" y="348"/>
                    </a:lnTo>
                    <a:lnTo>
                      <a:pt x="167" y="348"/>
                    </a:lnTo>
                    <a:lnTo>
                      <a:pt x="133" y="339"/>
                    </a:lnTo>
                    <a:lnTo>
                      <a:pt x="89" y="322"/>
                    </a:lnTo>
                    <a:lnTo>
                      <a:pt x="66" y="304"/>
                    </a:lnTo>
                    <a:lnTo>
                      <a:pt x="33" y="277"/>
                    </a:lnTo>
                    <a:lnTo>
                      <a:pt x="22" y="241"/>
                    </a:lnTo>
                    <a:lnTo>
                      <a:pt x="0" y="215"/>
                    </a:lnTo>
                    <a:lnTo>
                      <a:pt x="0" y="179"/>
                    </a:lnTo>
                    <a:lnTo>
                      <a:pt x="0" y="143"/>
                    </a:lnTo>
                    <a:lnTo>
                      <a:pt x="22" y="107"/>
                    </a:lnTo>
                    <a:lnTo>
                      <a:pt x="33" y="81"/>
                    </a:lnTo>
                    <a:lnTo>
                      <a:pt x="66" y="54"/>
                    </a:lnTo>
                    <a:lnTo>
                      <a:pt x="89" y="27"/>
                    </a:lnTo>
                    <a:lnTo>
                      <a:pt x="133" y="9"/>
                    </a:lnTo>
                    <a:lnTo>
                      <a:pt x="167" y="0"/>
                    </a:lnTo>
                    <a:lnTo>
                      <a:pt x="211" y="0"/>
                    </a:lnTo>
                    <a:close/>
                  </a:path>
                </a:pathLst>
              </a:custGeom>
              <a:noFill/>
              <a:ln w="34925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6" name="Freeform 12"/>
              <p:cNvSpPr>
                <a:spLocks/>
              </p:cNvSpPr>
              <p:nvPr/>
            </p:nvSpPr>
            <p:spPr bwMode="auto">
              <a:xfrm>
                <a:off x="1515" y="1675"/>
                <a:ext cx="379" cy="312"/>
              </a:xfrm>
              <a:custGeom>
                <a:avLst/>
                <a:gdLst>
                  <a:gd name="T0" fmla="*/ 189 w 379"/>
                  <a:gd name="T1" fmla="*/ 0 h 312"/>
                  <a:gd name="T2" fmla="*/ 223 w 379"/>
                  <a:gd name="T3" fmla="*/ 0 h 312"/>
                  <a:gd name="T4" fmla="*/ 267 w 379"/>
                  <a:gd name="T5" fmla="*/ 9 h 312"/>
                  <a:gd name="T6" fmla="*/ 301 w 379"/>
                  <a:gd name="T7" fmla="*/ 26 h 312"/>
                  <a:gd name="T8" fmla="*/ 323 w 379"/>
                  <a:gd name="T9" fmla="*/ 44 h 312"/>
                  <a:gd name="T10" fmla="*/ 345 w 379"/>
                  <a:gd name="T11" fmla="*/ 71 h 312"/>
                  <a:gd name="T12" fmla="*/ 368 w 379"/>
                  <a:gd name="T13" fmla="*/ 98 h 312"/>
                  <a:gd name="T14" fmla="*/ 379 w 379"/>
                  <a:gd name="T15" fmla="*/ 125 h 312"/>
                  <a:gd name="T16" fmla="*/ 379 w 379"/>
                  <a:gd name="T17" fmla="*/ 160 h 312"/>
                  <a:gd name="T18" fmla="*/ 379 w 379"/>
                  <a:gd name="T19" fmla="*/ 187 h 312"/>
                  <a:gd name="T20" fmla="*/ 368 w 379"/>
                  <a:gd name="T21" fmla="*/ 223 h 312"/>
                  <a:gd name="T22" fmla="*/ 345 w 379"/>
                  <a:gd name="T23" fmla="*/ 250 h 312"/>
                  <a:gd name="T24" fmla="*/ 323 w 379"/>
                  <a:gd name="T25" fmla="*/ 267 h 312"/>
                  <a:gd name="T26" fmla="*/ 301 w 379"/>
                  <a:gd name="T27" fmla="*/ 285 h 312"/>
                  <a:gd name="T28" fmla="*/ 267 w 379"/>
                  <a:gd name="T29" fmla="*/ 303 h 312"/>
                  <a:gd name="T30" fmla="*/ 223 w 379"/>
                  <a:gd name="T31" fmla="*/ 312 h 312"/>
                  <a:gd name="T32" fmla="*/ 189 w 379"/>
                  <a:gd name="T33" fmla="*/ 312 h 312"/>
                  <a:gd name="T34" fmla="*/ 145 w 379"/>
                  <a:gd name="T35" fmla="*/ 312 h 312"/>
                  <a:gd name="T36" fmla="*/ 111 w 379"/>
                  <a:gd name="T37" fmla="*/ 303 h 312"/>
                  <a:gd name="T38" fmla="*/ 78 w 379"/>
                  <a:gd name="T39" fmla="*/ 285 h 312"/>
                  <a:gd name="T40" fmla="*/ 55 w 379"/>
                  <a:gd name="T41" fmla="*/ 267 h 312"/>
                  <a:gd name="T42" fmla="*/ 33 w 379"/>
                  <a:gd name="T43" fmla="*/ 250 h 312"/>
                  <a:gd name="T44" fmla="*/ 11 w 379"/>
                  <a:gd name="T45" fmla="*/ 223 h 312"/>
                  <a:gd name="T46" fmla="*/ 0 w 379"/>
                  <a:gd name="T47" fmla="*/ 187 h 312"/>
                  <a:gd name="T48" fmla="*/ 0 w 379"/>
                  <a:gd name="T49" fmla="*/ 160 h 312"/>
                  <a:gd name="T50" fmla="*/ 0 w 379"/>
                  <a:gd name="T51" fmla="*/ 125 h 312"/>
                  <a:gd name="T52" fmla="*/ 11 w 379"/>
                  <a:gd name="T53" fmla="*/ 98 h 312"/>
                  <a:gd name="T54" fmla="*/ 33 w 379"/>
                  <a:gd name="T55" fmla="*/ 71 h 312"/>
                  <a:gd name="T56" fmla="*/ 55 w 379"/>
                  <a:gd name="T57" fmla="*/ 44 h 312"/>
                  <a:gd name="T58" fmla="*/ 78 w 379"/>
                  <a:gd name="T59" fmla="*/ 26 h 312"/>
                  <a:gd name="T60" fmla="*/ 111 w 379"/>
                  <a:gd name="T61" fmla="*/ 9 h 312"/>
                  <a:gd name="T62" fmla="*/ 145 w 379"/>
                  <a:gd name="T63" fmla="*/ 0 h 312"/>
                  <a:gd name="T64" fmla="*/ 189 w 379"/>
                  <a:gd name="T65" fmla="*/ 0 h 3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9"/>
                  <a:gd name="T100" fmla="*/ 0 h 312"/>
                  <a:gd name="T101" fmla="*/ 379 w 379"/>
                  <a:gd name="T102" fmla="*/ 312 h 31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9" h="312">
                    <a:moveTo>
                      <a:pt x="189" y="0"/>
                    </a:moveTo>
                    <a:lnTo>
                      <a:pt x="223" y="0"/>
                    </a:lnTo>
                    <a:lnTo>
                      <a:pt x="267" y="9"/>
                    </a:lnTo>
                    <a:lnTo>
                      <a:pt x="301" y="26"/>
                    </a:lnTo>
                    <a:lnTo>
                      <a:pt x="323" y="44"/>
                    </a:lnTo>
                    <a:lnTo>
                      <a:pt x="345" y="71"/>
                    </a:lnTo>
                    <a:lnTo>
                      <a:pt x="368" y="98"/>
                    </a:lnTo>
                    <a:lnTo>
                      <a:pt x="379" y="125"/>
                    </a:lnTo>
                    <a:lnTo>
                      <a:pt x="379" y="160"/>
                    </a:lnTo>
                    <a:lnTo>
                      <a:pt x="379" y="187"/>
                    </a:lnTo>
                    <a:lnTo>
                      <a:pt x="368" y="223"/>
                    </a:lnTo>
                    <a:lnTo>
                      <a:pt x="345" y="250"/>
                    </a:lnTo>
                    <a:lnTo>
                      <a:pt x="323" y="267"/>
                    </a:lnTo>
                    <a:lnTo>
                      <a:pt x="301" y="285"/>
                    </a:lnTo>
                    <a:lnTo>
                      <a:pt x="267" y="303"/>
                    </a:lnTo>
                    <a:lnTo>
                      <a:pt x="223" y="312"/>
                    </a:lnTo>
                    <a:lnTo>
                      <a:pt x="189" y="312"/>
                    </a:lnTo>
                    <a:lnTo>
                      <a:pt x="145" y="312"/>
                    </a:lnTo>
                    <a:lnTo>
                      <a:pt x="111" y="303"/>
                    </a:lnTo>
                    <a:lnTo>
                      <a:pt x="78" y="285"/>
                    </a:lnTo>
                    <a:lnTo>
                      <a:pt x="55" y="267"/>
                    </a:lnTo>
                    <a:lnTo>
                      <a:pt x="33" y="250"/>
                    </a:lnTo>
                    <a:lnTo>
                      <a:pt x="11" y="223"/>
                    </a:lnTo>
                    <a:lnTo>
                      <a:pt x="0" y="187"/>
                    </a:lnTo>
                    <a:lnTo>
                      <a:pt x="0" y="160"/>
                    </a:lnTo>
                    <a:lnTo>
                      <a:pt x="0" y="125"/>
                    </a:lnTo>
                    <a:lnTo>
                      <a:pt x="11" y="98"/>
                    </a:lnTo>
                    <a:lnTo>
                      <a:pt x="33" y="71"/>
                    </a:lnTo>
                    <a:lnTo>
                      <a:pt x="55" y="44"/>
                    </a:lnTo>
                    <a:lnTo>
                      <a:pt x="78" y="26"/>
                    </a:lnTo>
                    <a:lnTo>
                      <a:pt x="111" y="9"/>
                    </a:lnTo>
                    <a:lnTo>
                      <a:pt x="145" y="0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7" name="Freeform 13"/>
              <p:cNvSpPr>
                <a:spLocks/>
              </p:cNvSpPr>
              <p:nvPr/>
            </p:nvSpPr>
            <p:spPr bwMode="auto">
              <a:xfrm>
                <a:off x="1515" y="1675"/>
                <a:ext cx="379" cy="312"/>
              </a:xfrm>
              <a:custGeom>
                <a:avLst/>
                <a:gdLst>
                  <a:gd name="T0" fmla="*/ 189 w 379"/>
                  <a:gd name="T1" fmla="*/ 0 h 312"/>
                  <a:gd name="T2" fmla="*/ 223 w 379"/>
                  <a:gd name="T3" fmla="*/ 0 h 312"/>
                  <a:gd name="T4" fmla="*/ 267 w 379"/>
                  <a:gd name="T5" fmla="*/ 9 h 312"/>
                  <a:gd name="T6" fmla="*/ 301 w 379"/>
                  <a:gd name="T7" fmla="*/ 26 h 312"/>
                  <a:gd name="T8" fmla="*/ 323 w 379"/>
                  <a:gd name="T9" fmla="*/ 44 h 312"/>
                  <a:gd name="T10" fmla="*/ 345 w 379"/>
                  <a:gd name="T11" fmla="*/ 71 h 312"/>
                  <a:gd name="T12" fmla="*/ 368 w 379"/>
                  <a:gd name="T13" fmla="*/ 98 h 312"/>
                  <a:gd name="T14" fmla="*/ 379 w 379"/>
                  <a:gd name="T15" fmla="*/ 125 h 312"/>
                  <a:gd name="T16" fmla="*/ 379 w 379"/>
                  <a:gd name="T17" fmla="*/ 160 h 312"/>
                  <a:gd name="T18" fmla="*/ 379 w 379"/>
                  <a:gd name="T19" fmla="*/ 187 h 312"/>
                  <a:gd name="T20" fmla="*/ 368 w 379"/>
                  <a:gd name="T21" fmla="*/ 223 h 312"/>
                  <a:gd name="T22" fmla="*/ 345 w 379"/>
                  <a:gd name="T23" fmla="*/ 250 h 312"/>
                  <a:gd name="T24" fmla="*/ 323 w 379"/>
                  <a:gd name="T25" fmla="*/ 267 h 312"/>
                  <a:gd name="T26" fmla="*/ 301 w 379"/>
                  <a:gd name="T27" fmla="*/ 285 h 312"/>
                  <a:gd name="T28" fmla="*/ 267 w 379"/>
                  <a:gd name="T29" fmla="*/ 303 h 312"/>
                  <a:gd name="T30" fmla="*/ 223 w 379"/>
                  <a:gd name="T31" fmla="*/ 312 h 312"/>
                  <a:gd name="T32" fmla="*/ 189 w 379"/>
                  <a:gd name="T33" fmla="*/ 312 h 312"/>
                  <a:gd name="T34" fmla="*/ 145 w 379"/>
                  <a:gd name="T35" fmla="*/ 312 h 312"/>
                  <a:gd name="T36" fmla="*/ 111 w 379"/>
                  <a:gd name="T37" fmla="*/ 303 h 312"/>
                  <a:gd name="T38" fmla="*/ 78 w 379"/>
                  <a:gd name="T39" fmla="*/ 285 h 312"/>
                  <a:gd name="T40" fmla="*/ 55 w 379"/>
                  <a:gd name="T41" fmla="*/ 267 h 312"/>
                  <a:gd name="T42" fmla="*/ 33 w 379"/>
                  <a:gd name="T43" fmla="*/ 250 h 312"/>
                  <a:gd name="T44" fmla="*/ 11 w 379"/>
                  <a:gd name="T45" fmla="*/ 223 h 312"/>
                  <a:gd name="T46" fmla="*/ 0 w 379"/>
                  <a:gd name="T47" fmla="*/ 187 h 312"/>
                  <a:gd name="T48" fmla="*/ 0 w 379"/>
                  <a:gd name="T49" fmla="*/ 160 h 312"/>
                  <a:gd name="T50" fmla="*/ 0 w 379"/>
                  <a:gd name="T51" fmla="*/ 125 h 312"/>
                  <a:gd name="T52" fmla="*/ 11 w 379"/>
                  <a:gd name="T53" fmla="*/ 98 h 312"/>
                  <a:gd name="T54" fmla="*/ 33 w 379"/>
                  <a:gd name="T55" fmla="*/ 71 h 312"/>
                  <a:gd name="T56" fmla="*/ 55 w 379"/>
                  <a:gd name="T57" fmla="*/ 44 h 312"/>
                  <a:gd name="T58" fmla="*/ 78 w 379"/>
                  <a:gd name="T59" fmla="*/ 26 h 312"/>
                  <a:gd name="T60" fmla="*/ 111 w 379"/>
                  <a:gd name="T61" fmla="*/ 9 h 312"/>
                  <a:gd name="T62" fmla="*/ 145 w 379"/>
                  <a:gd name="T63" fmla="*/ 0 h 312"/>
                  <a:gd name="T64" fmla="*/ 189 w 379"/>
                  <a:gd name="T65" fmla="*/ 0 h 31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79"/>
                  <a:gd name="T100" fmla="*/ 0 h 312"/>
                  <a:gd name="T101" fmla="*/ 379 w 379"/>
                  <a:gd name="T102" fmla="*/ 312 h 31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79" h="312">
                    <a:moveTo>
                      <a:pt x="189" y="0"/>
                    </a:moveTo>
                    <a:lnTo>
                      <a:pt x="223" y="0"/>
                    </a:lnTo>
                    <a:lnTo>
                      <a:pt x="267" y="9"/>
                    </a:lnTo>
                    <a:lnTo>
                      <a:pt x="301" y="26"/>
                    </a:lnTo>
                    <a:lnTo>
                      <a:pt x="323" y="44"/>
                    </a:lnTo>
                    <a:lnTo>
                      <a:pt x="345" y="71"/>
                    </a:lnTo>
                    <a:lnTo>
                      <a:pt x="368" y="98"/>
                    </a:lnTo>
                    <a:lnTo>
                      <a:pt x="379" y="125"/>
                    </a:lnTo>
                    <a:lnTo>
                      <a:pt x="379" y="160"/>
                    </a:lnTo>
                    <a:lnTo>
                      <a:pt x="379" y="187"/>
                    </a:lnTo>
                    <a:lnTo>
                      <a:pt x="368" y="223"/>
                    </a:lnTo>
                    <a:lnTo>
                      <a:pt x="345" y="250"/>
                    </a:lnTo>
                    <a:lnTo>
                      <a:pt x="323" y="267"/>
                    </a:lnTo>
                    <a:lnTo>
                      <a:pt x="301" y="285"/>
                    </a:lnTo>
                    <a:lnTo>
                      <a:pt x="267" y="303"/>
                    </a:lnTo>
                    <a:lnTo>
                      <a:pt x="223" y="312"/>
                    </a:lnTo>
                    <a:lnTo>
                      <a:pt x="189" y="312"/>
                    </a:lnTo>
                    <a:lnTo>
                      <a:pt x="145" y="312"/>
                    </a:lnTo>
                    <a:lnTo>
                      <a:pt x="111" y="303"/>
                    </a:lnTo>
                    <a:lnTo>
                      <a:pt x="78" y="285"/>
                    </a:lnTo>
                    <a:lnTo>
                      <a:pt x="55" y="267"/>
                    </a:lnTo>
                    <a:lnTo>
                      <a:pt x="33" y="250"/>
                    </a:lnTo>
                    <a:lnTo>
                      <a:pt x="11" y="223"/>
                    </a:lnTo>
                    <a:lnTo>
                      <a:pt x="0" y="187"/>
                    </a:lnTo>
                    <a:lnTo>
                      <a:pt x="0" y="160"/>
                    </a:lnTo>
                    <a:lnTo>
                      <a:pt x="0" y="125"/>
                    </a:lnTo>
                    <a:lnTo>
                      <a:pt x="11" y="98"/>
                    </a:lnTo>
                    <a:lnTo>
                      <a:pt x="33" y="71"/>
                    </a:lnTo>
                    <a:lnTo>
                      <a:pt x="55" y="44"/>
                    </a:lnTo>
                    <a:lnTo>
                      <a:pt x="78" y="26"/>
                    </a:lnTo>
                    <a:lnTo>
                      <a:pt x="111" y="9"/>
                    </a:lnTo>
                    <a:lnTo>
                      <a:pt x="145" y="0"/>
                    </a:lnTo>
                    <a:lnTo>
                      <a:pt x="189" y="0"/>
                    </a:lnTo>
                    <a:close/>
                  </a:path>
                </a:pathLst>
              </a:custGeom>
              <a:noFill/>
              <a:ln w="34925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8" name="Freeform 14"/>
              <p:cNvSpPr>
                <a:spLocks/>
              </p:cNvSpPr>
              <p:nvPr/>
            </p:nvSpPr>
            <p:spPr bwMode="auto">
              <a:xfrm>
                <a:off x="1180" y="2058"/>
                <a:ext cx="1026" cy="929"/>
              </a:xfrm>
              <a:custGeom>
                <a:avLst/>
                <a:gdLst>
                  <a:gd name="T0" fmla="*/ 301 w 1026"/>
                  <a:gd name="T1" fmla="*/ 0 h 929"/>
                  <a:gd name="T2" fmla="*/ 747 w 1026"/>
                  <a:gd name="T3" fmla="*/ 0 h 929"/>
                  <a:gd name="T4" fmla="*/ 1026 w 1026"/>
                  <a:gd name="T5" fmla="*/ 331 h 929"/>
                  <a:gd name="T6" fmla="*/ 736 w 1026"/>
                  <a:gd name="T7" fmla="*/ 215 h 929"/>
                  <a:gd name="T8" fmla="*/ 736 w 1026"/>
                  <a:gd name="T9" fmla="*/ 929 h 929"/>
                  <a:gd name="T10" fmla="*/ 524 w 1026"/>
                  <a:gd name="T11" fmla="*/ 563 h 929"/>
                  <a:gd name="T12" fmla="*/ 301 w 1026"/>
                  <a:gd name="T13" fmla="*/ 929 h 929"/>
                  <a:gd name="T14" fmla="*/ 301 w 1026"/>
                  <a:gd name="T15" fmla="*/ 215 h 929"/>
                  <a:gd name="T16" fmla="*/ 0 w 1026"/>
                  <a:gd name="T17" fmla="*/ 322 h 929"/>
                  <a:gd name="T18" fmla="*/ 301 w 1026"/>
                  <a:gd name="T19" fmla="*/ 0 h 92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26"/>
                  <a:gd name="T31" fmla="*/ 0 h 929"/>
                  <a:gd name="T32" fmla="*/ 1026 w 1026"/>
                  <a:gd name="T33" fmla="*/ 929 h 92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26" h="929">
                    <a:moveTo>
                      <a:pt x="301" y="0"/>
                    </a:moveTo>
                    <a:lnTo>
                      <a:pt x="747" y="0"/>
                    </a:lnTo>
                    <a:lnTo>
                      <a:pt x="1026" y="331"/>
                    </a:lnTo>
                    <a:lnTo>
                      <a:pt x="736" y="215"/>
                    </a:lnTo>
                    <a:lnTo>
                      <a:pt x="736" y="929"/>
                    </a:lnTo>
                    <a:lnTo>
                      <a:pt x="524" y="563"/>
                    </a:lnTo>
                    <a:lnTo>
                      <a:pt x="301" y="929"/>
                    </a:lnTo>
                    <a:lnTo>
                      <a:pt x="301" y="215"/>
                    </a:lnTo>
                    <a:lnTo>
                      <a:pt x="0" y="322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399" name="Freeform 15"/>
              <p:cNvSpPr>
                <a:spLocks/>
              </p:cNvSpPr>
              <p:nvPr/>
            </p:nvSpPr>
            <p:spPr bwMode="auto">
              <a:xfrm>
                <a:off x="1180" y="2058"/>
                <a:ext cx="1026" cy="929"/>
              </a:xfrm>
              <a:custGeom>
                <a:avLst/>
                <a:gdLst>
                  <a:gd name="T0" fmla="*/ 301 w 1026"/>
                  <a:gd name="T1" fmla="*/ 0 h 929"/>
                  <a:gd name="T2" fmla="*/ 747 w 1026"/>
                  <a:gd name="T3" fmla="*/ 0 h 929"/>
                  <a:gd name="T4" fmla="*/ 1026 w 1026"/>
                  <a:gd name="T5" fmla="*/ 331 h 929"/>
                  <a:gd name="T6" fmla="*/ 736 w 1026"/>
                  <a:gd name="T7" fmla="*/ 215 h 929"/>
                  <a:gd name="T8" fmla="*/ 736 w 1026"/>
                  <a:gd name="T9" fmla="*/ 929 h 929"/>
                  <a:gd name="T10" fmla="*/ 524 w 1026"/>
                  <a:gd name="T11" fmla="*/ 563 h 929"/>
                  <a:gd name="T12" fmla="*/ 301 w 1026"/>
                  <a:gd name="T13" fmla="*/ 929 h 929"/>
                  <a:gd name="T14" fmla="*/ 301 w 1026"/>
                  <a:gd name="T15" fmla="*/ 215 h 929"/>
                  <a:gd name="T16" fmla="*/ 0 w 1026"/>
                  <a:gd name="T17" fmla="*/ 322 h 929"/>
                  <a:gd name="T18" fmla="*/ 301 w 1026"/>
                  <a:gd name="T19" fmla="*/ 0 h 92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26"/>
                  <a:gd name="T31" fmla="*/ 0 h 929"/>
                  <a:gd name="T32" fmla="*/ 1026 w 1026"/>
                  <a:gd name="T33" fmla="*/ 929 h 92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26" h="929">
                    <a:moveTo>
                      <a:pt x="301" y="0"/>
                    </a:moveTo>
                    <a:lnTo>
                      <a:pt x="747" y="0"/>
                    </a:lnTo>
                    <a:lnTo>
                      <a:pt x="1026" y="331"/>
                    </a:lnTo>
                    <a:lnTo>
                      <a:pt x="736" y="215"/>
                    </a:lnTo>
                    <a:lnTo>
                      <a:pt x="736" y="929"/>
                    </a:lnTo>
                    <a:lnTo>
                      <a:pt x="524" y="563"/>
                    </a:lnTo>
                    <a:lnTo>
                      <a:pt x="301" y="929"/>
                    </a:lnTo>
                    <a:lnTo>
                      <a:pt x="301" y="215"/>
                    </a:lnTo>
                    <a:lnTo>
                      <a:pt x="0" y="322"/>
                    </a:lnTo>
                    <a:lnTo>
                      <a:pt x="301" y="0"/>
                    </a:lnTo>
                    <a:close/>
                  </a:path>
                </a:pathLst>
              </a:custGeom>
              <a:noFill/>
              <a:ln w="34925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0" name="Freeform 16"/>
              <p:cNvSpPr>
                <a:spLocks/>
              </p:cNvSpPr>
              <p:nvPr/>
            </p:nvSpPr>
            <p:spPr bwMode="auto">
              <a:xfrm>
                <a:off x="2239" y="1925"/>
                <a:ext cx="1294" cy="1097"/>
              </a:xfrm>
              <a:custGeom>
                <a:avLst/>
                <a:gdLst>
                  <a:gd name="T0" fmla="*/ 335 w 1294"/>
                  <a:gd name="T1" fmla="*/ 0 h 1097"/>
                  <a:gd name="T2" fmla="*/ 413 w 1294"/>
                  <a:gd name="T3" fmla="*/ 44 h 1097"/>
                  <a:gd name="T4" fmla="*/ 480 w 1294"/>
                  <a:gd name="T5" fmla="*/ 71 h 1097"/>
                  <a:gd name="T6" fmla="*/ 558 w 1294"/>
                  <a:gd name="T7" fmla="*/ 89 h 1097"/>
                  <a:gd name="T8" fmla="*/ 636 w 1294"/>
                  <a:gd name="T9" fmla="*/ 98 h 1097"/>
                  <a:gd name="T10" fmla="*/ 714 w 1294"/>
                  <a:gd name="T11" fmla="*/ 89 h 1097"/>
                  <a:gd name="T12" fmla="*/ 781 w 1294"/>
                  <a:gd name="T13" fmla="*/ 71 h 1097"/>
                  <a:gd name="T14" fmla="*/ 859 w 1294"/>
                  <a:gd name="T15" fmla="*/ 44 h 1097"/>
                  <a:gd name="T16" fmla="*/ 937 w 1294"/>
                  <a:gd name="T17" fmla="*/ 0 h 1097"/>
                  <a:gd name="T18" fmla="*/ 1294 w 1294"/>
                  <a:gd name="T19" fmla="*/ 428 h 1097"/>
                  <a:gd name="T20" fmla="*/ 937 w 1294"/>
                  <a:gd name="T21" fmla="*/ 249 h 1097"/>
                  <a:gd name="T22" fmla="*/ 937 w 1294"/>
                  <a:gd name="T23" fmla="*/ 1088 h 1097"/>
                  <a:gd name="T24" fmla="*/ 636 w 1294"/>
                  <a:gd name="T25" fmla="*/ 660 h 1097"/>
                  <a:gd name="T26" fmla="*/ 335 w 1294"/>
                  <a:gd name="T27" fmla="*/ 1097 h 1097"/>
                  <a:gd name="T28" fmla="*/ 335 w 1294"/>
                  <a:gd name="T29" fmla="*/ 249 h 1097"/>
                  <a:gd name="T30" fmla="*/ 0 w 1294"/>
                  <a:gd name="T31" fmla="*/ 428 h 1097"/>
                  <a:gd name="T32" fmla="*/ 335 w 1294"/>
                  <a:gd name="T33" fmla="*/ 0 h 109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294"/>
                  <a:gd name="T52" fmla="*/ 0 h 1097"/>
                  <a:gd name="T53" fmla="*/ 1294 w 1294"/>
                  <a:gd name="T54" fmla="*/ 1097 h 109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294" h="1097">
                    <a:moveTo>
                      <a:pt x="335" y="0"/>
                    </a:moveTo>
                    <a:lnTo>
                      <a:pt x="413" y="44"/>
                    </a:lnTo>
                    <a:lnTo>
                      <a:pt x="480" y="71"/>
                    </a:lnTo>
                    <a:lnTo>
                      <a:pt x="558" y="89"/>
                    </a:lnTo>
                    <a:lnTo>
                      <a:pt x="636" y="98"/>
                    </a:lnTo>
                    <a:lnTo>
                      <a:pt x="714" y="89"/>
                    </a:lnTo>
                    <a:lnTo>
                      <a:pt x="781" y="71"/>
                    </a:lnTo>
                    <a:lnTo>
                      <a:pt x="859" y="44"/>
                    </a:lnTo>
                    <a:lnTo>
                      <a:pt x="937" y="0"/>
                    </a:lnTo>
                    <a:lnTo>
                      <a:pt x="1294" y="428"/>
                    </a:lnTo>
                    <a:lnTo>
                      <a:pt x="937" y="249"/>
                    </a:lnTo>
                    <a:lnTo>
                      <a:pt x="937" y="1088"/>
                    </a:lnTo>
                    <a:lnTo>
                      <a:pt x="636" y="660"/>
                    </a:lnTo>
                    <a:lnTo>
                      <a:pt x="335" y="1097"/>
                    </a:lnTo>
                    <a:lnTo>
                      <a:pt x="335" y="249"/>
                    </a:lnTo>
                    <a:lnTo>
                      <a:pt x="0" y="428"/>
                    </a:lnTo>
                    <a:lnTo>
                      <a:pt x="335" y="0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1" name="Freeform 17"/>
              <p:cNvSpPr>
                <a:spLocks/>
              </p:cNvSpPr>
              <p:nvPr/>
            </p:nvSpPr>
            <p:spPr bwMode="auto">
              <a:xfrm>
                <a:off x="2239" y="1925"/>
                <a:ext cx="1294" cy="1097"/>
              </a:xfrm>
              <a:custGeom>
                <a:avLst/>
                <a:gdLst>
                  <a:gd name="T0" fmla="*/ 335 w 1294"/>
                  <a:gd name="T1" fmla="*/ 0 h 1097"/>
                  <a:gd name="T2" fmla="*/ 413 w 1294"/>
                  <a:gd name="T3" fmla="*/ 44 h 1097"/>
                  <a:gd name="T4" fmla="*/ 480 w 1294"/>
                  <a:gd name="T5" fmla="*/ 71 h 1097"/>
                  <a:gd name="T6" fmla="*/ 558 w 1294"/>
                  <a:gd name="T7" fmla="*/ 89 h 1097"/>
                  <a:gd name="T8" fmla="*/ 636 w 1294"/>
                  <a:gd name="T9" fmla="*/ 98 h 1097"/>
                  <a:gd name="T10" fmla="*/ 714 w 1294"/>
                  <a:gd name="T11" fmla="*/ 89 h 1097"/>
                  <a:gd name="T12" fmla="*/ 781 w 1294"/>
                  <a:gd name="T13" fmla="*/ 71 h 1097"/>
                  <a:gd name="T14" fmla="*/ 859 w 1294"/>
                  <a:gd name="T15" fmla="*/ 44 h 1097"/>
                  <a:gd name="T16" fmla="*/ 937 w 1294"/>
                  <a:gd name="T17" fmla="*/ 0 h 1097"/>
                  <a:gd name="T18" fmla="*/ 1294 w 1294"/>
                  <a:gd name="T19" fmla="*/ 428 h 1097"/>
                  <a:gd name="T20" fmla="*/ 937 w 1294"/>
                  <a:gd name="T21" fmla="*/ 249 h 1097"/>
                  <a:gd name="T22" fmla="*/ 937 w 1294"/>
                  <a:gd name="T23" fmla="*/ 1088 h 1097"/>
                  <a:gd name="T24" fmla="*/ 636 w 1294"/>
                  <a:gd name="T25" fmla="*/ 660 h 1097"/>
                  <a:gd name="T26" fmla="*/ 335 w 1294"/>
                  <a:gd name="T27" fmla="*/ 1097 h 1097"/>
                  <a:gd name="T28" fmla="*/ 335 w 1294"/>
                  <a:gd name="T29" fmla="*/ 249 h 1097"/>
                  <a:gd name="T30" fmla="*/ 0 w 1294"/>
                  <a:gd name="T31" fmla="*/ 428 h 1097"/>
                  <a:gd name="T32" fmla="*/ 335 w 1294"/>
                  <a:gd name="T33" fmla="*/ 0 h 109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1294"/>
                  <a:gd name="T52" fmla="*/ 0 h 1097"/>
                  <a:gd name="T53" fmla="*/ 1294 w 1294"/>
                  <a:gd name="T54" fmla="*/ 1097 h 1097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1294" h="1097">
                    <a:moveTo>
                      <a:pt x="335" y="0"/>
                    </a:moveTo>
                    <a:lnTo>
                      <a:pt x="413" y="44"/>
                    </a:lnTo>
                    <a:lnTo>
                      <a:pt x="480" y="71"/>
                    </a:lnTo>
                    <a:lnTo>
                      <a:pt x="558" y="89"/>
                    </a:lnTo>
                    <a:lnTo>
                      <a:pt x="636" y="98"/>
                    </a:lnTo>
                    <a:lnTo>
                      <a:pt x="714" y="89"/>
                    </a:lnTo>
                    <a:lnTo>
                      <a:pt x="781" y="71"/>
                    </a:lnTo>
                    <a:lnTo>
                      <a:pt x="859" y="44"/>
                    </a:lnTo>
                    <a:lnTo>
                      <a:pt x="937" y="0"/>
                    </a:lnTo>
                    <a:lnTo>
                      <a:pt x="1294" y="428"/>
                    </a:lnTo>
                    <a:lnTo>
                      <a:pt x="937" y="249"/>
                    </a:lnTo>
                    <a:lnTo>
                      <a:pt x="937" y="1088"/>
                    </a:lnTo>
                    <a:lnTo>
                      <a:pt x="636" y="660"/>
                    </a:lnTo>
                    <a:lnTo>
                      <a:pt x="335" y="1097"/>
                    </a:lnTo>
                    <a:lnTo>
                      <a:pt x="335" y="249"/>
                    </a:lnTo>
                    <a:lnTo>
                      <a:pt x="0" y="428"/>
                    </a:lnTo>
                    <a:lnTo>
                      <a:pt x="335" y="0"/>
                    </a:lnTo>
                  </a:path>
                </a:pathLst>
              </a:custGeom>
              <a:noFill/>
              <a:ln w="34925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2" name="Freeform 18"/>
              <p:cNvSpPr>
                <a:spLocks/>
              </p:cNvSpPr>
              <p:nvPr/>
            </p:nvSpPr>
            <p:spPr bwMode="auto">
              <a:xfrm>
                <a:off x="3577" y="2058"/>
                <a:ext cx="1026" cy="929"/>
              </a:xfrm>
              <a:custGeom>
                <a:avLst/>
                <a:gdLst>
                  <a:gd name="T0" fmla="*/ 301 w 1026"/>
                  <a:gd name="T1" fmla="*/ 0 h 929"/>
                  <a:gd name="T2" fmla="*/ 357 w 1026"/>
                  <a:gd name="T3" fmla="*/ 27 h 929"/>
                  <a:gd name="T4" fmla="*/ 413 w 1026"/>
                  <a:gd name="T5" fmla="*/ 54 h 929"/>
                  <a:gd name="T6" fmla="*/ 469 w 1026"/>
                  <a:gd name="T7" fmla="*/ 63 h 929"/>
                  <a:gd name="T8" fmla="*/ 524 w 1026"/>
                  <a:gd name="T9" fmla="*/ 72 h 929"/>
                  <a:gd name="T10" fmla="*/ 580 w 1026"/>
                  <a:gd name="T11" fmla="*/ 63 h 929"/>
                  <a:gd name="T12" fmla="*/ 636 w 1026"/>
                  <a:gd name="T13" fmla="*/ 54 h 929"/>
                  <a:gd name="T14" fmla="*/ 692 w 1026"/>
                  <a:gd name="T15" fmla="*/ 27 h 929"/>
                  <a:gd name="T16" fmla="*/ 747 w 1026"/>
                  <a:gd name="T17" fmla="*/ 0 h 929"/>
                  <a:gd name="T18" fmla="*/ 1026 w 1026"/>
                  <a:gd name="T19" fmla="*/ 331 h 929"/>
                  <a:gd name="T20" fmla="*/ 736 w 1026"/>
                  <a:gd name="T21" fmla="*/ 215 h 929"/>
                  <a:gd name="T22" fmla="*/ 970 w 1026"/>
                  <a:gd name="T23" fmla="*/ 554 h 929"/>
                  <a:gd name="T24" fmla="*/ 736 w 1026"/>
                  <a:gd name="T25" fmla="*/ 554 h 929"/>
                  <a:gd name="T26" fmla="*/ 736 w 1026"/>
                  <a:gd name="T27" fmla="*/ 929 h 929"/>
                  <a:gd name="T28" fmla="*/ 524 w 1026"/>
                  <a:gd name="T29" fmla="*/ 563 h 929"/>
                  <a:gd name="T30" fmla="*/ 301 w 1026"/>
                  <a:gd name="T31" fmla="*/ 929 h 929"/>
                  <a:gd name="T32" fmla="*/ 301 w 1026"/>
                  <a:gd name="T33" fmla="*/ 554 h 929"/>
                  <a:gd name="T34" fmla="*/ 67 w 1026"/>
                  <a:gd name="T35" fmla="*/ 554 h 929"/>
                  <a:gd name="T36" fmla="*/ 301 w 1026"/>
                  <a:gd name="T37" fmla="*/ 215 h 929"/>
                  <a:gd name="T38" fmla="*/ 0 w 1026"/>
                  <a:gd name="T39" fmla="*/ 322 h 929"/>
                  <a:gd name="T40" fmla="*/ 78 w 1026"/>
                  <a:gd name="T41" fmla="*/ 241 h 929"/>
                  <a:gd name="T42" fmla="*/ 157 w 1026"/>
                  <a:gd name="T43" fmla="*/ 161 h 929"/>
                  <a:gd name="T44" fmla="*/ 223 w 1026"/>
                  <a:gd name="T45" fmla="*/ 81 h 929"/>
                  <a:gd name="T46" fmla="*/ 301 w 1026"/>
                  <a:gd name="T47" fmla="*/ 0 h 929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026"/>
                  <a:gd name="T73" fmla="*/ 0 h 929"/>
                  <a:gd name="T74" fmla="*/ 1026 w 1026"/>
                  <a:gd name="T75" fmla="*/ 929 h 929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026" h="929">
                    <a:moveTo>
                      <a:pt x="301" y="0"/>
                    </a:moveTo>
                    <a:lnTo>
                      <a:pt x="357" y="27"/>
                    </a:lnTo>
                    <a:lnTo>
                      <a:pt x="413" y="54"/>
                    </a:lnTo>
                    <a:lnTo>
                      <a:pt x="469" y="63"/>
                    </a:lnTo>
                    <a:lnTo>
                      <a:pt x="524" y="72"/>
                    </a:lnTo>
                    <a:lnTo>
                      <a:pt x="580" y="63"/>
                    </a:lnTo>
                    <a:lnTo>
                      <a:pt x="636" y="54"/>
                    </a:lnTo>
                    <a:lnTo>
                      <a:pt x="692" y="27"/>
                    </a:lnTo>
                    <a:lnTo>
                      <a:pt x="747" y="0"/>
                    </a:lnTo>
                    <a:lnTo>
                      <a:pt x="1026" y="331"/>
                    </a:lnTo>
                    <a:lnTo>
                      <a:pt x="736" y="215"/>
                    </a:lnTo>
                    <a:lnTo>
                      <a:pt x="970" y="554"/>
                    </a:lnTo>
                    <a:lnTo>
                      <a:pt x="736" y="554"/>
                    </a:lnTo>
                    <a:lnTo>
                      <a:pt x="736" y="929"/>
                    </a:lnTo>
                    <a:lnTo>
                      <a:pt x="524" y="563"/>
                    </a:lnTo>
                    <a:lnTo>
                      <a:pt x="301" y="929"/>
                    </a:lnTo>
                    <a:lnTo>
                      <a:pt x="301" y="554"/>
                    </a:lnTo>
                    <a:lnTo>
                      <a:pt x="67" y="554"/>
                    </a:lnTo>
                    <a:lnTo>
                      <a:pt x="301" y="215"/>
                    </a:lnTo>
                    <a:lnTo>
                      <a:pt x="0" y="322"/>
                    </a:lnTo>
                    <a:lnTo>
                      <a:pt x="78" y="241"/>
                    </a:lnTo>
                    <a:lnTo>
                      <a:pt x="157" y="161"/>
                    </a:lnTo>
                    <a:lnTo>
                      <a:pt x="223" y="8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3" name="Freeform 19"/>
              <p:cNvSpPr>
                <a:spLocks/>
              </p:cNvSpPr>
              <p:nvPr/>
            </p:nvSpPr>
            <p:spPr bwMode="auto">
              <a:xfrm>
                <a:off x="3577" y="2058"/>
                <a:ext cx="1026" cy="929"/>
              </a:xfrm>
              <a:custGeom>
                <a:avLst/>
                <a:gdLst>
                  <a:gd name="T0" fmla="*/ 301 w 1026"/>
                  <a:gd name="T1" fmla="*/ 0 h 929"/>
                  <a:gd name="T2" fmla="*/ 357 w 1026"/>
                  <a:gd name="T3" fmla="*/ 27 h 929"/>
                  <a:gd name="T4" fmla="*/ 413 w 1026"/>
                  <a:gd name="T5" fmla="*/ 54 h 929"/>
                  <a:gd name="T6" fmla="*/ 469 w 1026"/>
                  <a:gd name="T7" fmla="*/ 63 h 929"/>
                  <a:gd name="T8" fmla="*/ 524 w 1026"/>
                  <a:gd name="T9" fmla="*/ 72 h 929"/>
                  <a:gd name="T10" fmla="*/ 580 w 1026"/>
                  <a:gd name="T11" fmla="*/ 63 h 929"/>
                  <a:gd name="T12" fmla="*/ 636 w 1026"/>
                  <a:gd name="T13" fmla="*/ 54 h 929"/>
                  <a:gd name="T14" fmla="*/ 692 w 1026"/>
                  <a:gd name="T15" fmla="*/ 27 h 929"/>
                  <a:gd name="T16" fmla="*/ 747 w 1026"/>
                  <a:gd name="T17" fmla="*/ 0 h 929"/>
                  <a:gd name="T18" fmla="*/ 1026 w 1026"/>
                  <a:gd name="T19" fmla="*/ 331 h 929"/>
                  <a:gd name="T20" fmla="*/ 736 w 1026"/>
                  <a:gd name="T21" fmla="*/ 215 h 929"/>
                  <a:gd name="T22" fmla="*/ 970 w 1026"/>
                  <a:gd name="T23" fmla="*/ 554 h 929"/>
                  <a:gd name="T24" fmla="*/ 736 w 1026"/>
                  <a:gd name="T25" fmla="*/ 554 h 929"/>
                  <a:gd name="T26" fmla="*/ 736 w 1026"/>
                  <a:gd name="T27" fmla="*/ 929 h 929"/>
                  <a:gd name="T28" fmla="*/ 524 w 1026"/>
                  <a:gd name="T29" fmla="*/ 563 h 929"/>
                  <a:gd name="T30" fmla="*/ 301 w 1026"/>
                  <a:gd name="T31" fmla="*/ 929 h 929"/>
                  <a:gd name="T32" fmla="*/ 301 w 1026"/>
                  <a:gd name="T33" fmla="*/ 554 h 929"/>
                  <a:gd name="T34" fmla="*/ 67 w 1026"/>
                  <a:gd name="T35" fmla="*/ 554 h 929"/>
                  <a:gd name="T36" fmla="*/ 301 w 1026"/>
                  <a:gd name="T37" fmla="*/ 215 h 929"/>
                  <a:gd name="T38" fmla="*/ 0 w 1026"/>
                  <a:gd name="T39" fmla="*/ 322 h 929"/>
                  <a:gd name="T40" fmla="*/ 78 w 1026"/>
                  <a:gd name="T41" fmla="*/ 241 h 929"/>
                  <a:gd name="T42" fmla="*/ 157 w 1026"/>
                  <a:gd name="T43" fmla="*/ 161 h 929"/>
                  <a:gd name="T44" fmla="*/ 223 w 1026"/>
                  <a:gd name="T45" fmla="*/ 81 h 929"/>
                  <a:gd name="T46" fmla="*/ 301 w 1026"/>
                  <a:gd name="T47" fmla="*/ 0 h 929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1026"/>
                  <a:gd name="T73" fmla="*/ 0 h 929"/>
                  <a:gd name="T74" fmla="*/ 1026 w 1026"/>
                  <a:gd name="T75" fmla="*/ 929 h 929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1026" h="929">
                    <a:moveTo>
                      <a:pt x="301" y="0"/>
                    </a:moveTo>
                    <a:lnTo>
                      <a:pt x="357" y="27"/>
                    </a:lnTo>
                    <a:lnTo>
                      <a:pt x="413" y="54"/>
                    </a:lnTo>
                    <a:lnTo>
                      <a:pt x="469" y="63"/>
                    </a:lnTo>
                    <a:lnTo>
                      <a:pt x="524" y="72"/>
                    </a:lnTo>
                    <a:lnTo>
                      <a:pt x="580" y="63"/>
                    </a:lnTo>
                    <a:lnTo>
                      <a:pt x="636" y="54"/>
                    </a:lnTo>
                    <a:lnTo>
                      <a:pt x="692" y="27"/>
                    </a:lnTo>
                    <a:lnTo>
                      <a:pt x="747" y="0"/>
                    </a:lnTo>
                    <a:lnTo>
                      <a:pt x="1026" y="331"/>
                    </a:lnTo>
                    <a:lnTo>
                      <a:pt x="736" y="215"/>
                    </a:lnTo>
                    <a:lnTo>
                      <a:pt x="970" y="554"/>
                    </a:lnTo>
                    <a:lnTo>
                      <a:pt x="736" y="554"/>
                    </a:lnTo>
                    <a:lnTo>
                      <a:pt x="736" y="929"/>
                    </a:lnTo>
                    <a:lnTo>
                      <a:pt x="524" y="563"/>
                    </a:lnTo>
                    <a:lnTo>
                      <a:pt x="301" y="929"/>
                    </a:lnTo>
                    <a:lnTo>
                      <a:pt x="301" y="554"/>
                    </a:lnTo>
                    <a:lnTo>
                      <a:pt x="67" y="554"/>
                    </a:lnTo>
                    <a:lnTo>
                      <a:pt x="301" y="215"/>
                    </a:lnTo>
                    <a:lnTo>
                      <a:pt x="0" y="322"/>
                    </a:lnTo>
                    <a:lnTo>
                      <a:pt x="78" y="241"/>
                    </a:lnTo>
                    <a:lnTo>
                      <a:pt x="157" y="161"/>
                    </a:lnTo>
                    <a:lnTo>
                      <a:pt x="223" y="81"/>
                    </a:lnTo>
                    <a:lnTo>
                      <a:pt x="301" y="0"/>
                    </a:lnTo>
                  </a:path>
                </a:pathLst>
              </a:custGeom>
              <a:noFill/>
              <a:ln w="34925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4" name="Freeform 20"/>
              <p:cNvSpPr>
                <a:spLocks/>
              </p:cNvSpPr>
              <p:nvPr/>
            </p:nvSpPr>
            <p:spPr bwMode="auto">
              <a:xfrm>
                <a:off x="1136" y="3040"/>
                <a:ext cx="267" cy="705"/>
              </a:xfrm>
              <a:custGeom>
                <a:avLst/>
                <a:gdLst>
                  <a:gd name="T0" fmla="*/ 0 w 267"/>
                  <a:gd name="T1" fmla="*/ 705 h 705"/>
                  <a:gd name="T2" fmla="*/ 133 w 267"/>
                  <a:gd name="T3" fmla="*/ 0 h 705"/>
                  <a:gd name="T4" fmla="*/ 267 w 267"/>
                  <a:gd name="T5" fmla="*/ 0 h 705"/>
                  <a:gd name="T6" fmla="*/ 133 w 267"/>
                  <a:gd name="T7" fmla="*/ 705 h 705"/>
                  <a:gd name="T8" fmla="*/ 0 w 267"/>
                  <a:gd name="T9" fmla="*/ 705 h 70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7"/>
                  <a:gd name="T16" fmla="*/ 0 h 705"/>
                  <a:gd name="T17" fmla="*/ 267 w 267"/>
                  <a:gd name="T18" fmla="*/ 705 h 70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7" h="705">
                    <a:moveTo>
                      <a:pt x="0" y="705"/>
                    </a:moveTo>
                    <a:lnTo>
                      <a:pt x="133" y="0"/>
                    </a:lnTo>
                    <a:lnTo>
                      <a:pt x="267" y="0"/>
                    </a:lnTo>
                    <a:lnTo>
                      <a:pt x="133" y="705"/>
                    </a:lnTo>
                    <a:lnTo>
                      <a:pt x="0" y="705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5" name="Freeform 21"/>
              <p:cNvSpPr>
                <a:spLocks noEditPoints="1"/>
              </p:cNvSpPr>
              <p:nvPr/>
            </p:nvSpPr>
            <p:spPr bwMode="auto">
              <a:xfrm>
                <a:off x="1392" y="3040"/>
                <a:ext cx="613" cy="705"/>
              </a:xfrm>
              <a:custGeom>
                <a:avLst/>
                <a:gdLst>
                  <a:gd name="T0" fmla="*/ 134 w 613"/>
                  <a:gd name="T1" fmla="*/ 705 h 705"/>
                  <a:gd name="T2" fmla="*/ 0 w 613"/>
                  <a:gd name="T3" fmla="*/ 705 h 705"/>
                  <a:gd name="T4" fmla="*/ 145 w 613"/>
                  <a:gd name="T5" fmla="*/ 0 h 705"/>
                  <a:gd name="T6" fmla="*/ 413 w 613"/>
                  <a:gd name="T7" fmla="*/ 0 h 705"/>
                  <a:gd name="T8" fmla="*/ 468 w 613"/>
                  <a:gd name="T9" fmla="*/ 0 h 705"/>
                  <a:gd name="T10" fmla="*/ 524 w 613"/>
                  <a:gd name="T11" fmla="*/ 18 h 705"/>
                  <a:gd name="T12" fmla="*/ 558 w 613"/>
                  <a:gd name="T13" fmla="*/ 36 h 705"/>
                  <a:gd name="T14" fmla="*/ 580 w 613"/>
                  <a:gd name="T15" fmla="*/ 72 h 705"/>
                  <a:gd name="T16" fmla="*/ 602 w 613"/>
                  <a:gd name="T17" fmla="*/ 125 h 705"/>
                  <a:gd name="T18" fmla="*/ 613 w 613"/>
                  <a:gd name="T19" fmla="*/ 179 h 705"/>
                  <a:gd name="T20" fmla="*/ 602 w 613"/>
                  <a:gd name="T21" fmla="*/ 223 h 705"/>
                  <a:gd name="T22" fmla="*/ 591 w 613"/>
                  <a:gd name="T23" fmla="*/ 277 h 705"/>
                  <a:gd name="T24" fmla="*/ 569 w 613"/>
                  <a:gd name="T25" fmla="*/ 321 h 705"/>
                  <a:gd name="T26" fmla="*/ 546 w 613"/>
                  <a:gd name="T27" fmla="*/ 357 h 705"/>
                  <a:gd name="T28" fmla="*/ 513 w 613"/>
                  <a:gd name="T29" fmla="*/ 384 h 705"/>
                  <a:gd name="T30" fmla="*/ 480 w 613"/>
                  <a:gd name="T31" fmla="*/ 402 h 705"/>
                  <a:gd name="T32" fmla="*/ 446 w 613"/>
                  <a:gd name="T33" fmla="*/ 420 h 705"/>
                  <a:gd name="T34" fmla="*/ 401 w 613"/>
                  <a:gd name="T35" fmla="*/ 429 h 705"/>
                  <a:gd name="T36" fmla="*/ 346 w 613"/>
                  <a:gd name="T37" fmla="*/ 429 h 705"/>
                  <a:gd name="T38" fmla="*/ 279 w 613"/>
                  <a:gd name="T39" fmla="*/ 437 h 705"/>
                  <a:gd name="T40" fmla="*/ 190 w 613"/>
                  <a:gd name="T41" fmla="*/ 437 h 705"/>
                  <a:gd name="T42" fmla="*/ 134 w 613"/>
                  <a:gd name="T43" fmla="*/ 705 h 705"/>
                  <a:gd name="T44" fmla="*/ 212 w 613"/>
                  <a:gd name="T45" fmla="*/ 313 h 705"/>
                  <a:gd name="T46" fmla="*/ 257 w 613"/>
                  <a:gd name="T47" fmla="*/ 313 h 705"/>
                  <a:gd name="T48" fmla="*/ 346 w 613"/>
                  <a:gd name="T49" fmla="*/ 313 h 705"/>
                  <a:gd name="T50" fmla="*/ 401 w 613"/>
                  <a:gd name="T51" fmla="*/ 304 h 705"/>
                  <a:gd name="T52" fmla="*/ 424 w 613"/>
                  <a:gd name="T53" fmla="*/ 286 h 705"/>
                  <a:gd name="T54" fmla="*/ 457 w 613"/>
                  <a:gd name="T55" fmla="*/ 259 h 705"/>
                  <a:gd name="T56" fmla="*/ 468 w 613"/>
                  <a:gd name="T57" fmla="*/ 223 h 705"/>
                  <a:gd name="T58" fmla="*/ 480 w 613"/>
                  <a:gd name="T59" fmla="*/ 188 h 705"/>
                  <a:gd name="T60" fmla="*/ 468 w 613"/>
                  <a:gd name="T61" fmla="*/ 161 h 705"/>
                  <a:gd name="T62" fmla="*/ 468 w 613"/>
                  <a:gd name="T63" fmla="*/ 143 h 705"/>
                  <a:gd name="T64" fmla="*/ 446 w 613"/>
                  <a:gd name="T65" fmla="*/ 134 h 705"/>
                  <a:gd name="T66" fmla="*/ 435 w 613"/>
                  <a:gd name="T67" fmla="*/ 125 h 705"/>
                  <a:gd name="T68" fmla="*/ 401 w 613"/>
                  <a:gd name="T69" fmla="*/ 116 h 705"/>
                  <a:gd name="T70" fmla="*/ 346 w 613"/>
                  <a:gd name="T71" fmla="*/ 116 h 705"/>
                  <a:gd name="T72" fmla="*/ 257 w 613"/>
                  <a:gd name="T73" fmla="*/ 116 h 705"/>
                  <a:gd name="T74" fmla="*/ 212 w 613"/>
                  <a:gd name="T75" fmla="*/ 313 h 705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613"/>
                  <a:gd name="T115" fmla="*/ 0 h 705"/>
                  <a:gd name="T116" fmla="*/ 613 w 613"/>
                  <a:gd name="T117" fmla="*/ 705 h 705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613" h="705">
                    <a:moveTo>
                      <a:pt x="134" y="705"/>
                    </a:moveTo>
                    <a:lnTo>
                      <a:pt x="0" y="705"/>
                    </a:lnTo>
                    <a:lnTo>
                      <a:pt x="145" y="0"/>
                    </a:lnTo>
                    <a:lnTo>
                      <a:pt x="413" y="0"/>
                    </a:lnTo>
                    <a:lnTo>
                      <a:pt x="468" y="0"/>
                    </a:lnTo>
                    <a:lnTo>
                      <a:pt x="524" y="18"/>
                    </a:lnTo>
                    <a:lnTo>
                      <a:pt x="558" y="36"/>
                    </a:lnTo>
                    <a:lnTo>
                      <a:pt x="580" y="72"/>
                    </a:lnTo>
                    <a:lnTo>
                      <a:pt x="602" y="125"/>
                    </a:lnTo>
                    <a:lnTo>
                      <a:pt x="613" y="179"/>
                    </a:lnTo>
                    <a:lnTo>
                      <a:pt x="602" y="223"/>
                    </a:lnTo>
                    <a:lnTo>
                      <a:pt x="591" y="277"/>
                    </a:lnTo>
                    <a:lnTo>
                      <a:pt x="569" y="321"/>
                    </a:lnTo>
                    <a:lnTo>
                      <a:pt x="546" y="357"/>
                    </a:lnTo>
                    <a:lnTo>
                      <a:pt x="513" y="384"/>
                    </a:lnTo>
                    <a:lnTo>
                      <a:pt x="480" y="402"/>
                    </a:lnTo>
                    <a:lnTo>
                      <a:pt x="446" y="420"/>
                    </a:lnTo>
                    <a:lnTo>
                      <a:pt x="401" y="429"/>
                    </a:lnTo>
                    <a:lnTo>
                      <a:pt x="346" y="429"/>
                    </a:lnTo>
                    <a:lnTo>
                      <a:pt x="279" y="437"/>
                    </a:lnTo>
                    <a:lnTo>
                      <a:pt x="190" y="437"/>
                    </a:lnTo>
                    <a:lnTo>
                      <a:pt x="134" y="705"/>
                    </a:lnTo>
                    <a:close/>
                    <a:moveTo>
                      <a:pt x="212" y="313"/>
                    </a:moveTo>
                    <a:lnTo>
                      <a:pt x="257" y="313"/>
                    </a:lnTo>
                    <a:lnTo>
                      <a:pt x="346" y="313"/>
                    </a:lnTo>
                    <a:lnTo>
                      <a:pt x="401" y="304"/>
                    </a:lnTo>
                    <a:lnTo>
                      <a:pt x="424" y="286"/>
                    </a:lnTo>
                    <a:lnTo>
                      <a:pt x="457" y="259"/>
                    </a:lnTo>
                    <a:lnTo>
                      <a:pt x="468" y="223"/>
                    </a:lnTo>
                    <a:lnTo>
                      <a:pt x="480" y="188"/>
                    </a:lnTo>
                    <a:lnTo>
                      <a:pt x="468" y="161"/>
                    </a:lnTo>
                    <a:lnTo>
                      <a:pt x="468" y="143"/>
                    </a:lnTo>
                    <a:lnTo>
                      <a:pt x="446" y="134"/>
                    </a:lnTo>
                    <a:lnTo>
                      <a:pt x="435" y="125"/>
                    </a:lnTo>
                    <a:lnTo>
                      <a:pt x="401" y="116"/>
                    </a:lnTo>
                    <a:lnTo>
                      <a:pt x="346" y="116"/>
                    </a:lnTo>
                    <a:lnTo>
                      <a:pt x="257" y="116"/>
                    </a:lnTo>
                    <a:lnTo>
                      <a:pt x="212" y="313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6" name="Freeform 22"/>
              <p:cNvSpPr>
                <a:spLocks/>
              </p:cNvSpPr>
              <p:nvPr/>
            </p:nvSpPr>
            <p:spPr bwMode="auto">
              <a:xfrm>
                <a:off x="2028" y="3022"/>
                <a:ext cx="557" cy="732"/>
              </a:xfrm>
              <a:custGeom>
                <a:avLst/>
                <a:gdLst>
                  <a:gd name="T0" fmla="*/ 122 w 557"/>
                  <a:gd name="T1" fmla="*/ 482 h 732"/>
                  <a:gd name="T2" fmla="*/ 145 w 557"/>
                  <a:gd name="T3" fmla="*/ 571 h 732"/>
                  <a:gd name="T4" fmla="*/ 189 w 557"/>
                  <a:gd name="T5" fmla="*/ 598 h 732"/>
                  <a:gd name="T6" fmla="*/ 256 w 557"/>
                  <a:gd name="T7" fmla="*/ 607 h 732"/>
                  <a:gd name="T8" fmla="*/ 356 w 557"/>
                  <a:gd name="T9" fmla="*/ 589 h 732"/>
                  <a:gd name="T10" fmla="*/ 379 w 557"/>
                  <a:gd name="T11" fmla="*/ 527 h 732"/>
                  <a:gd name="T12" fmla="*/ 356 w 557"/>
                  <a:gd name="T13" fmla="*/ 473 h 732"/>
                  <a:gd name="T14" fmla="*/ 267 w 557"/>
                  <a:gd name="T15" fmla="*/ 420 h 732"/>
                  <a:gd name="T16" fmla="*/ 156 w 557"/>
                  <a:gd name="T17" fmla="*/ 357 h 732"/>
                  <a:gd name="T18" fmla="*/ 100 w 557"/>
                  <a:gd name="T19" fmla="*/ 295 h 732"/>
                  <a:gd name="T20" fmla="*/ 78 w 557"/>
                  <a:gd name="T21" fmla="*/ 206 h 732"/>
                  <a:gd name="T22" fmla="*/ 89 w 557"/>
                  <a:gd name="T23" fmla="*/ 125 h 732"/>
                  <a:gd name="T24" fmla="*/ 133 w 557"/>
                  <a:gd name="T25" fmla="*/ 63 h 732"/>
                  <a:gd name="T26" fmla="*/ 211 w 557"/>
                  <a:gd name="T27" fmla="*/ 18 h 732"/>
                  <a:gd name="T28" fmla="*/ 312 w 557"/>
                  <a:gd name="T29" fmla="*/ 0 h 732"/>
                  <a:gd name="T30" fmla="*/ 412 w 557"/>
                  <a:gd name="T31" fmla="*/ 18 h 732"/>
                  <a:gd name="T32" fmla="*/ 490 w 557"/>
                  <a:gd name="T33" fmla="*/ 63 h 732"/>
                  <a:gd name="T34" fmla="*/ 535 w 557"/>
                  <a:gd name="T35" fmla="*/ 125 h 732"/>
                  <a:gd name="T36" fmla="*/ 557 w 557"/>
                  <a:gd name="T37" fmla="*/ 214 h 732"/>
                  <a:gd name="T38" fmla="*/ 423 w 557"/>
                  <a:gd name="T39" fmla="*/ 179 h 732"/>
                  <a:gd name="T40" fmla="*/ 356 w 557"/>
                  <a:gd name="T41" fmla="*/ 125 h 732"/>
                  <a:gd name="T42" fmla="*/ 267 w 557"/>
                  <a:gd name="T43" fmla="*/ 125 h 732"/>
                  <a:gd name="T44" fmla="*/ 211 w 557"/>
                  <a:gd name="T45" fmla="*/ 161 h 732"/>
                  <a:gd name="T46" fmla="*/ 211 w 557"/>
                  <a:gd name="T47" fmla="*/ 223 h 732"/>
                  <a:gd name="T48" fmla="*/ 267 w 557"/>
                  <a:gd name="T49" fmla="*/ 268 h 732"/>
                  <a:gd name="T50" fmla="*/ 423 w 557"/>
                  <a:gd name="T51" fmla="*/ 348 h 732"/>
                  <a:gd name="T52" fmla="*/ 490 w 557"/>
                  <a:gd name="T53" fmla="*/ 411 h 732"/>
                  <a:gd name="T54" fmla="*/ 512 w 557"/>
                  <a:gd name="T55" fmla="*/ 473 h 732"/>
                  <a:gd name="T56" fmla="*/ 512 w 557"/>
                  <a:gd name="T57" fmla="*/ 554 h 732"/>
                  <a:gd name="T58" fmla="*/ 479 w 557"/>
                  <a:gd name="T59" fmla="*/ 634 h 732"/>
                  <a:gd name="T60" fmla="*/ 412 w 557"/>
                  <a:gd name="T61" fmla="*/ 696 h 732"/>
                  <a:gd name="T62" fmla="*/ 312 w 557"/>
                  <a:gd name="T63" fmla="*/ 732 h 732"/>
                  <a:gd name="T64" fmla="*/ 178 w 557"/>
                  <a:gd name="T65" fmla="*/ 723 h 732"/>
                  <a:gd name="T66" fmla="*/ 78 w 557"/>
                  <a:gd name="T67" fmla="*/ 688 h 732"/>
                  <a:gd name="T68" fmla="*/ 33 w 557"/>
                  <a:gd name="T69" fmla="*/ 643 h 732"/>
                  <a:gd name="T70" fmla="*/ 0 w 557"/>
                  <a:gd name="T71" fmla="*/ 563 h 73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7"/>
                  <a:gd name="T109" fmla="*/ 0 h 732"/>
                  <a:gd name="T110" fmla="*/ 557 w 557"/>
                  <a:gd name="T111" fmla="*/ 732 h 73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7" h="732">
                    <a:moveTo>
                      <a:pt x="0" y="491"/>
                    </a:moveTo>
                    <a:lnTo>
                      <a:pt x="122" y="482"/>
                    </a:lnTo>
                    <a:lnTo>
                      <a:pt x="133" y="536"/>
                    </a:lnTo>
                    <a:lnTo>
                      <a:pt x="145" y="571"/>
                    </a:lnTo>
                    <a:lnTo>
                      <a:pt x="167" y="589"/>
                    </a:lnTo>
                    <a:lnTo>
                      <a:pt x="189" y="598"/>
                    </a:lnTo>
                    <a:lnTo>
                      <a:pt x="223" y="607"/>
                    </a:lnTo>
                    <a:lnTo>
                      <a:pt x="256" y="607"/>
                    </a:lnTo>
                    <a:lnTo>
                      <a:pt x="312" y="607"/>
                    </a:lnTo>
                    <a:lnTo>
                      <a:pt x="356" y="589"/>
                    </a:lnTo>
                    <a:lnTo>
                      <a:pt x="379" y="554"/>
                    </a:lnTo>
                    <a:lnTo>
                      <a:pt x="379" y="527"/>
                    </a:lnTo>
                    <a:lnTo>
                      <a:pt x="379" y="491"/>
                    </a:lnTo>
                    <a:lnTo>
                      <a:pt x="356" y="473"/>
                    </a:lnTo>
                    <a:lnTo>
                      <a:pt x="323" y="447"/>
                    </a:lnTo>
                    <a:lnTo>
                      <a:pt x="267" y="420"/>
                    </a:lnTo>
                    <a:lnTo>
                      <a:pt x="200" y="384"/>
                    </a:lnTo>
                    <a:lnTo>
                      <a:pt x="156" y="357"/>
                    </a:lnTo>
                    <a:lnTo>
                      <a:pt x="122" y="331"/>
                    </a:lnTo>
                    <a:lnTo>
                      <a:pt x="100" y="295"/>
                    </a:lnTo>
                    <a:lnTo>
                      <a:pt x="89" y="259"/>
                    </a:lnTo>
                    <a:lnTo>
                      <a:pt x="78" y="206"/>
                    </a:lnTo>
                    <a:lnTo>
                      <a:pt x="78" y="170"/>
                    </a:lnTo>
                    <a:lnTo>
                      <a:pt x="89" y="125"/>
                    </a:lnTo>
                    <a:lnTo>
                      <a:pt x="111" y="90"/>
                    </a:lnTo>
                    <a:lnTo>
                      <a:pt x="133" y="63"/>
                    </a:lnTo>
                    <a:lnTo>
                      <a:pt x="167" y="36"/>
                    </a:lnTo>
                    <a:lnTo>
                      <a:pt x="211" y="18"/>
                    </a:lnTo>
                    <a:lnTo>
                      <a:pt x="256" y="9"/>
                    </a:lnTo>
                    <a:lnTo>
                      <a:pt x="312" y="0"/>
                    </a:lnTo>
                    <a:lnTo>
                      <a:pt x="368" y="9"/>
                    </a:lnTo>
                    <a:lnTo>
                      <a:pt x="412" y="18"/>
                    </a:lnTo>
                    <a:lnTo>
                      <a:pt x="457" y="36"/>
                    </a:lnTo>
                    <a:lnTo>
                      <a:pt x="490" y="63"/>
                    </a:lnTo>
                    <a:lnTo>
                      <a:pt x="524" y="90"/>
                    </a:lnTo>
                    <a:lnTo>
                      <a:pt x="535" y="125"/>
                    </a:lnTo>
                    <a:lnTo>
                      <a:pt x="557" y="170"/>
                    </a:lnTo>
                    <a:lnTo>
                      <a:pt x="557" y="214"/>
                    </a:lnTo>
                    <a:lnTo>
                      <a:pt x="434" y="223"/>
                    </a:lnTo>
                    <a:lnTo>
                      <a:pt x="423" y="179"/>
                    </a:lnTo>
                    <a:lnTo>
                      <a:pt x="401" y="143"/>
                    </a:lnTo>
                    <a:lnTo>
                      <a:pt x="356" y="125"/>
                    </a:lnTo>
                    <a:lnTo>
                      <a:pt x="312" y="116"/>
                    </a:lnTo>
                    <a:lnTo>
                      <a:pt x="267" y="125"/>
                    </a:lnTo>
                    <a:lnTo>
                      <a:pt x="234" y="143"/>
                    </a:lnTo>
                    <a:lnTo>
                      <a:pt x="211" y="161"/>
                    </a:lnTo>
                    <a:lnTo>
                      <a:pt x="211" y="197"/>
                    </a:lnTo>
                    <a:lnTo>
                      <a:pt x="211" y="223"/>
                    </a:lnTo>
                    <a:lnTo>
                      <a:pt x="234" y="241"/>
                    </a:lnTo>
                    <a:lnTo>
                      <a:pt x="267" y="268"/>
                    </a:lnTo>
                    <a:lnTo>
                      <a:pt x="323" y="295"/>
                    </a:lnTo>
                    <a:lnTo>
                      <a:pt x="423" y="348"/>
                    </a:lnTo>
                    <a:lnTo>
                      <a:pt x="468" y="384"/>
                    </a:lnTo>
                    <a:lnTo>
                      <a:pt x="490" y="411"/>
                    </a:lnTo>
                    <a:lnTo>
                      <a:pt x="501" y="438"/>
                    </a:lnTo>
                    <a:lnTo>
                      <a:pt x="512" y="473"/>
                    </a:lnTo>
                    <a:lnTo>
                      <a:pt x="512" y="509"/>
                    </a:lnTo>
                    <a:lnTo>
                      <a:pt x="512" y="554"/>
                    </a:lnTo>
                    <a:lnTo>
                      <a:pt x="501" y="589"/>
                    </a:lnTo>
                    <a:lnTo>
                      <a:pt x="479" y="634"/>
                    </a:lnTo>
                    <a:lnTo>
                      <a:pt x="446" y="670"/>
                    </a:lnTo>
                    <a:lnTo>
                      <a:pt x="412" y="696"/>
                    </a:lnTo>
                    <a:lnTo>
                      <a:pt x="368" y="714"/>
                    </a:lnTo>
                    <a:lnTo>
                      <a:pt x="312" y="732"/>
                    </a:lnTo>
                    <a:lnTo>
                      <a:pt x="256" y="732"/>
                    </a:lnTo>
                    <a:lnTo>
                      <a:pt x="178" y="723"/>
                    </a:lnTo>
                    <a:lnTo>
                      <a:pt x="111" y="705"/>
                    </a:lnTo>
                    <a:lnTo>
                      <a:pt x="78" y="688"/>
                    </a:lnTo>
                    <a:lnTo>
                      <a:pt x="55" y="670"/>
                    </a:lnTo>
                    <a:lnTo>
                      <a:pt x="33" y="643"/>
                    </a:lnTo>
                    <a:lnTo>
                      <a:pt x="22" y="616"/>
                    </a:lnTo>
                    <a:lnTo>
                      <a:pt x="0" y="563"/>
                    </a:lnTo>
                    <a:lnTo>
                      <a:pt x="0" y="491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7" name="Freeform 23"/>
              <p:cNvSpPr>
                <a:spLocks/>
              </p:cNvSpPr>
              <p:nvPr/>
            </p:nvSpPr>
            <p:spPr bwMode="auto">
              <a:xfrm>
                <a:off x="2619" y="3040"/>
                <a:ext cx="624" cy="705"/>
              </a:xfrm>
              <a:custGeom>
                <a:avLst/>
                <a:gdLst>
                  <a:gd name="T0" fmla="*/ 0 w 624"/>
                  <a:gd name="T1" fmla="*/ 705 h 705"/>
                  <a:gd name="T2" fmla="*/ 133 w 624"/>
                  <a:gd name="T3" fmla="*/ 0 h 705"/>
                  <a:gd name="T4" fmla="*/ 624 w 624"/>
                  <a:gd name="T5" fmla="*/ 0 h 705"/>
                  <a:gd name="T6" fmla="*/ 602 w 624"/>
                  <a:gd name="T7" fmla="*/ 116 h 705"/>
                  <a:gd name="T8" fmla="*/ 245 w 624"/>
                  <a:gd name="T9" fmla="*/ 116 h 705"/>
                  <a:gd name="T10" fmla="*/ 211 w 624"/>
                  <a:gd name="T11" fmla="*/ 277 h 705"/>
                  <a:gd name="T12" fmla="*/ 557 w 624"/>
                  <a:gd name="T13" fmla="*/ 277 h 705"/>
                  <a:gd name="T14" fmla="*/ 535 w 624"/>
                  <a:gd name="T15" fmla="*/ 393 h 705"/>
                  <a:gd name="T16" fmla="*/ 189 w 624"/>
                  <a:gd name="T17" fmla="*/ 393 h 705"/>
                  <a:gd name="T18" fmla="*/ 156 w 624"/>
                  <a:gd name="T19" fmla="*/ 580 h 705"/>
                  <a:gd name="T20" fmla="*/ 535 w 624"/>
                  <a:gd name="T21" fmla="*/ 580 h 705"/>
                  <a:gd name="T22" fmla="*/ 512 w 624"/>
                  <a:gd name="T23" fmla="*/ 705 h 705"/>
                  <a:gd name="T24" fmla="*/ 0 w 624"/>
                  <a:gd name="T25" fmla="*/ 705 h 70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624"/>
                  <a:gd name="T40" fmla="*/ 0 h 705"/>
                  <a:gd name="T41" fmla="*/ 624 w 624"/>
                  <a:gd name="T42" fmla="*/ 705 h 70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624" h="705">
                    <a:moveTo>
                      <a:pt x="0" y="705"/>
                    </a:moveTo>
                    <a:lnTo>
                      <a:pt x="133" y="0"/>
                    </a:lnTo>
                    <a:lnTo>
                      <a:pt x="624" y="0"/>
                    </a:lnTo>
                    <a:lnTo>
                      <a:pt x="602" y="116"/>
                    </a:lnTo>
                    <a:lnTo>
                      <a:pt x="245" y="116"/>
                    </a:lnTo>
                    <a:lnTo>
                      <a:pt x="211" y="277"/>
                    </a:lnTo>
                    <a:lnTo>
                      <a:pt x="557" y="277"/>
                    </a:lnTo>
                    <a:lnTo>
                      <a:pt x="535" y="393"/>
                    </a:lnTo>
                    <a:lnTo>
                      <a:pt x="189" y="393"/>
                    </a:lnTo>
                    <a:lnTo>
                      <a:pt x="156" y="580"/>
                    </a:lnTo>
                    <a:lnTo>
                      <a:pt x="535" y="580"/>
                    </a:lnTo>
                    <a:lnTo>
                      <a:pt x="512" y="705"/>
                    </a:lnTo>
                    <a:lnTo>
                      <a:pt x="0" y="705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8" name="Freeform 24"/>
              <p:cNvSpPr>
                <a:spLocks/>
              </p:cNvSpPr>
              <p:nvPr/>
            </p:nvSpPr>
            <p:spPr bwMode="auto">
              <a:xfrm>
                <a:off x="3232" y="3040"/>
                <a:ext cx="758" cy="705"/>
              </a:xfrm>
              <a:custGeom>
                <a:avLst/>
                <a:gdLst>
                  <a:gd name="T0" fmla="*/ 368 w 758"/>
                  <a:gd name="T1" fmla="*/ 705 h 705"/>
                  <a:gd name="T2" fmla="*/ 245 w 758"/>
                  <a:gd name="T3" fmla="*/ 705 h 705"/>
                  <a:gd name="T4" fmla="*/ 223 w 758"/>
                  <a:gd name="T5" fmla="*/ 116 h 705"/>
                  <a:gd name="T6" fmla="*/ 122 w 758"/>
                  <a:gd name="T7" fmla="*/ 705 h 705"/>
                  <a:gd name="T8" fmla="*/ 0 w 758"/>
                  <a:gd name="T9" fmla="*/ 705 h 705"/>
                  <a:gd name="T10" fmla="*/ 134 w 758"/>
                  <a:gd name="T11" fmla="*/ 0 h 705"/>
                  <a:gd name="T12" fmla="*/ 323 w 758"/>
                  <a:gd name="T13" fmla="*/ 0 h 705"/>
                  <a:gd name="T14" fmla="*/ 345 w 758"/>
                  <a:gd name="T15" fmla="*/ 491 h 705"/>
                  <a:gd name="T16" fmla="*/ 568 w 758"/>
                  <a:gd name="T17" fmla="*/ 0 h 705"/>
                  <a:gd name="T18" fmla="*/ 758 w 758"/>
                  <a:gd name="T19" fmla="*/ 0 h 705"/>
                  <a:gd name="T20" fmla="*/ 624 w 758"/>
                  <a:gd name="T21" fmla="*/ 705 h 705"/>
                  <a:gd name="T22" fmla="*/ 502 w 758"/>
                  <a:gd name="T23" fmla="*/ 705 h 705"/>
                  <a:gd name="T24" fmla="*/ 635 w 758"/>
                  <a:gd name="T25" fmla="*/ 116 h 705"/>
                  <a:gd name="T26" fmla="*/ 368 w 758"/>
                  <a:gd name="T27" fmla="*/ 705 h 70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758"/>
                  <a:gd name="T43" fmla="*/ 0 h 705"/>
                  <a:gd name="T44" fmla="*/ 758 w 758"/>
                  <a:gd name="T45" fmla="*/ 705 h 70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758" h="705">
                    <a:moveTo>
                      <a:pt x="368" y="705"/>
                    </a:moveTo>
                    <a:lnTo>
                      <a:pt x="245" y="705"/>
                    </a:lnTo>
                    <a:lnTo>
                      <a:pt x="223" y="116"/>
                    </a:lnTo>
                    <a:lnTo>
                      <a:pt x="122" y="705"/>
                    </a:lnTo>
                    <a:lnTo>
                      <a:pt x="0" y="705"/>
                    </a:lnTo>
                    <a:lnTo>
                      <a:pt x="134" y="0"/>
                    </a:lnTo>
                    <a:lnTo>
                      <a:pt x="323" y="0"/>
                    </a:lnTo>
                    <a:lnTo>
                      <a:pt x="345" y="491"/>
                    </a:lnTo>
                    <a:lnTo>
                      <a:pt x="568" y="0"/>
                    </a:lnTo>
                    <a:lnTo>
                      <a:pt x="758" y="0"/>
                    </a:lnTo>
                    <a:lnTo>
                      <a:pt x="624" y="705"/>
                    </a:lnTo>
                    <a:lnTo>
                      <a:pt x="502" y="705"/>
                    </a:lnTo>
                    <a:lnTo>
                      <a:pt x="635" y="116"/>
                    </a:lnTo>
                    <a:lnTo>
                      <a:pt x="368" y="705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09" name="Freeform 25"/>
              <p:cNvSpPr>
                <a:spLocks noEditPoints="1"/>
              </p:cNvSpPr>
              <p:nvPr/>
            </p:nvSpPr>
            <p:spPr bwMode="auto">
              <a:xfrm>
                <a:off x="3990" y="3040"/>
                <a:ext cx="613" cy="705"/>
              </a:xfrm>
              <a:custGeom>
                <a:avLst/>
                <a:gdLst>
                  <a:gd name="T0" fmla="*/ 0 w 613"/>
                  <a:gd name="T1" fmla="*/ 705 h 705"/>
                  <a:gd name="T2" fmla="*/ 134 w 613"/>
                  <a:gd name="T3" fmla="*/ 0 h 705"/>
                  <a:gd name="T4" fmla="*/ 357 w 613"/>
                  <a:gd name="T5" fmla="*/ 0 h 705"/>
                  <a:gd name="T6" fmla="*/ 424 w 613"/>
                  <a:gd name="T7" fmla="*/ 0 h 705"/>
                  <a:gd name="T8" fmla="*/ 457 w 613"/>
                  <a:gd name="T9" fmla="*/ 0 h 705"/>
                  <a:gd name="T10" fmla="*/ 502 w 613"/>
                  <a:gd name="T11" fmla="*/ 9 h 705"/>
                  <a:gd name="T12" fmla="*/ 546 w 613"/>
                  <a:gd name="T13" fmla="*/ 27 h 705"/>
                  <a:gd name="T14" fmla="*/ 569 w 613"/>
                  <a:gd name="T15" fmla="*/ 54 h 705"/>
                  <a:gd name="T16" fmla="*/ 591 w 613"/>
                  <a:gd name="T17" fmla="*/ 89 h 705"/>
                  <a:gd name="T18" fmla="*/ 613 w 613"/>
                  <a:gd name="T19" fmla="*/ 125 h 705"/>
                  <a:gd name="T20" fmla="*/ 613 w 613"/>
                  <a:gd name="T21" fmla="*/ 170 h 705"/>
                  <a:gd name="T22" fmla="*/ 602 w 613"/>
                  <a:gd name="T23" fmla="*/ 223 h 705"/>
                  <a:gd name="T24" fmla="*/ 580 w 613"/>
                  <a:gd name="T25" fmla="*/ 268 h 705"/>
                  <a:gd name="T26" fmla="*/ 546 w 613"/>
                  <a:gd name="T27" fmla="*/ 313 h 705"/>
                  <a:gd name="T28" fmla="*/ 491 w 613"/>
                  <a:gd name="T29" fmla="*/ 339 h 705"/>
                  <a:gd name="T30" fmla="*/ 535 w 613"/>
                  <a:gd name="T31" fmla="*/ 357 h 705"/>
                  <a:gd name="T32" fmla="*/ 569 w 613"/>
                  <a:gd name="T33" fmla="*/ 393 h 705"/>
                  <a:gd name="T34" fmla="*/ 591 w 613"/>
                  <a:gd name="T35" fmla="*/ 429 h 705"/>
                  <a:gd name="T36" fmla="*/ 591 w 613"/>
                  <a:gd name="T37" fmla="*/ 473 h 705"/>
                  <a:gd name="T38" fmla="*/ 591 w 613"/>
                  <a:gd name="T39" fmla="*/ 536 h 705"/>
                  <a:gd name="T40" fmla="*/ 557 w 613"/>
                  <a:gd name="T41" fmla="*/ 598 h 705"/>
                  <a:gd name="T42" fmla="*/ 546 w 613"/>
                  <a:gd name="T43" fmla="*/ 625 h 705"/>
                  <a:gd name="T44" fmla="*/ 524 w 613"/>
                  <a:gd name="T45" fmla="*/ 643 h 705"/>
                  <a:gd name="T46" fmla="*/ 502 w 613"/>
                  <a:gd name="T47" fmla="*/ 661 h 705"/>
                  <a:gd name="T48" fmla="*/ 468 w 613"/>
                  <a:gd name="T49" fmla="*/ 678 h 705"/>
                  <a:gd name="T50" fmla="*/ 401 w 613"/>
                  <a:gd name="T51" fmla="*/ 696 h 705"/>
                  <a:gd name="T52" fmla="*/ 312 w 613"/>
                  <a:gd name="T53" fmla="*/ 705 h 705"/>
                  <a:gd name="T54" fmla="*/ 0 w 613"/>
                  <a:gd name="T55" fmla="*/ 705 h 705"/>
                  <a:gd name="T56" fmla="*/ 212 w 613"/>
                  <a:gd name="T57" fmla="*/ 286 h 705"/>
                  <a:gd name="T58" fmla="*/ 323 w 613"/>
                  <a:gd name="T59" fmla="*/ 286 h 705"/>
                  <a:gd name="T60" fmla="*/ 379 w 613"/>
                  <a:gd name="T61" fmla="*/ 277 h 705"/>
                  <a:gd name="T62" fmla="*/ 424 w 613"/>
                  <a:gd name="T63" fmla="*/ 268 h 705"/>
                  <a:gd name="T64" fmla="*/ 446 w 613"/>
                  <a:gd name="T65" fmla="*/ 259 h 705"/>
                  <a:gd name="T66" fmla="*/ 468 w 613"/>
                  <a:gd name="T67" fmla="*/ 241 h 705"/>
                  <a:gd name="T68" fmla="*/ 479 w 613"/>
                  <a:gd name="T69" fmla="*/ 214 h 705"/>
                  <a:gd name="T70" fmla="*/ 479 w 613"/>
                  <a:gd name="T71" fmla="*/ 188 h 705"/>
                  <a:gd name="T72" fmla="*/ 479 w 613"/>
                  <a:gd name="T73" fmla="*/ 161 h 705"/>
                  <a:gd name="T74" fmla="*/ 468 w 613"/>
                  <a:gd name="T75" fmla="*/ 143 h 705"/>
                  <a:gd name="T76" fmla="*/ 446 w 613"/>
                  <a:gd name="T77" fmla="*/ 125 h 705"/>
                  <a:gd name="T78" fmla="*/ 424 w 613"/>
                  <a:gd name="T79" fmla="*/ 116 h 705"/>
                  <a:gd name="T80" fmla="*/ 401 w 613"/>
                  <a:gd name="T81" fmla="*/ 116 h 705"/>
                  <a:gd name="T82" fmla="*/ 357 w 613"/>
                  <a:gd name="T83" fmla="*/ 116 h 705"/>
                  <a:gd name="T84" fmla="*/ 245 w 613"/>
                  <a:gd name="T85" fmla="*/ 116 h 705"/>
                  <a:gd name="T86" fmla="*/ 212 w 613"/>
                  <a:gd name="T87" fmla="*/ 286 h 705"/>
                  <a:gd name="T88" fmla="*/ 156 w 613"/>
                  <a:gd name="T89" fmla="*/ 589 h 705"/>
                  <a:gd name="T90" fmla="*/ 290 w 613"/>
                  <a:gd name="T91" fmla="*/ 589 h 705"/>
                  <a:gd name="T92" fmla="*/ 357 w 613"/>
                  <a:gd name="T93" fmla="*/ 589 h 705"/>
                  <a:gd name="T94" fmla="*/ 401 w 613"/>
                  <a:gd name="T95" fmla="*/ 580 h 705"/>
                  <a:gd name="T96" fmla="*/ 424 w 613"/>
                  <a:gd name="T97" fmla="*/ 562 h 705"/>
                  <a:gd name="T98" fmla="*/ 446 w 613"/>
                  <a:gd name="T99" fmla="*/ 545 h 705"/>
                  <a:gd name="T100" fmla="*/ 457 w 613"/>
                  <a:gd name="T101" fmla="*/ 518 h 705"/>
                  <a:gd name="T102" fmla="*/ 457 w 613"/>
                  <a:gd name="T103" fmla="*/ 482 h 705"/>
                  <a:gd name="T104" fmla="*/ 446 w 613"/>
                  <a:gd name="T105" fmla="*/ 455 h 705"/>
                  <a:gd name="T106" fmla="*/ 435 w 613"/>
                  <a:gd name="T107" fmla="*/ 429 h 705"/>
                  <a:gd name="T108" fmla="*/ 401 w 613"/>
                  <a:gd name="T109" fmla="*/ 411 h 705"/>
                  <a:gd name="T110" fmla="*/ 357 w 613"/>
                  <a:gd name="T111" fmla="*/ 402 h 705"/>
                  <a:gd name="T112" fmla="*/ 189 w 613"/>
                  <a:gd name="T113" fmla="*/ 402 h 705"/>
                  <a:gd name="T114" fmla="*/ 156 w 613"/>
                  <a:gd name="T115" fmla="*/ 589 h 705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613"/>
                  <a:gd name="T175" fmla="*/ 0 h 705"/>
                  <a:gd name="T176" fmla="*/ 613 w 613"/>
                  <a:gd name="T177" fmla="*/ 705 h 705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613" h="705">
                    <a:moveTo>
                      <a:pt x="0" y="705"/>
                    </a:moveTo>
                    <a:lnTo>
                      <a:pt x="134" y="0"/>
                    </a:lnTo>
                    <a:lnTo>
                      <a:pt x="357" y="0"/>
                    </a:lnTo>
                    <a:lnTo>
                      <a:pt x="424" y="0"/>
                    </a:lnTo>
                    <a:lnTo>
                      <a:pt x="457" y="0"/>
                    </a:lnTo>
                    <a:lnTo>
                      <a:pt x="502" y="9"/>
                    </a:lnTo>
                    <a:lnTo>
                      <a:pt x="546" y="27"/>
                    </a:lnTo>
                    <a:lnTo>
                      <a:pt x="569" y="54"/>
                    </a:lnTo>
                    <a:lnTo>
                      <a:pt x="591" y="89"/>
                    </a:lnTo>
                    <a:lnTo>
                      <a:pt x="613" y="125"/>
                    </a:lnTo>
                    <a:lnTo>
                      <a:pt x="613" y="170"/>
                    </a:lnTo>
                    <a:lnTo>
                      <a:pt x="602" y="223"/>
                    </a:lnTo>
                    <a:lnTo>
                      <a:pt x="580" y="268"/>
                    </a:lnTo>
                    <a:lnTo>
                      <a:pt x="546" y="313"/>
                    </a:lnTo>
                    <a:lnTo>
                      <a:pt x="491" y="339"/>
                    </a:lnTo>
                    <a:lnTo>
                      <a:pt x="535" y="357"/>
                    </a:lnTo>
                    <a:lnTo>
                      <a:pt x="569" y="393"/>
                    </a:lnTo>
                    <a:lnTo>
                      <a:pt x="591" y="429"/>
                    </a:lnTo>
                    <a:lnTo>
                      <a:pt x="591" y="473"/>
                    </a:lnTo>
                    <a:lnTo>
                      <a:pt x="591" y="536"/>
                    </a:lnTo>
                    <a:lnTo>
                      <a:pt x="557" y="598"/>
                    </a:lnTo>
                    <a:lnTo>
                      <a:pt x="546" y="625"/>
                    </a:lnTo>
                    <a:lnTo>
                      <a:pt x="524" y="643"/>
                    </a:lnTo>
                    <a:lnTo>
                      <a:pt x="502" y="661"/>
                    </a:lnTo>
                    <a:lnTo>
                      <a:pt x="468" y="678"/>
                    </a:lnTo>
                    <a:lnTo>
                      <a:pt x="401" y="696"/>
                    </a:lnTo>
                    <a:lnTo>
                      <a:pt x="312" y="705"/>
                    </a:lnTo>
                    <a:lnTo>
                      <a:pt x="0" y="705"/>
                    </a:lnTo>
                    <a:close/>
                    <a:moveTo>
                      <a:pt x="212" y="286"/>
                    </a:moveTo>
                    <a:lnTo>
                      <a:pt x="323" y="286"/>
                    </a:lnTo>
                    <a:lnTo>
                      <a:pt x="379" y="277"/>
                    </a:lnTo>
                    <a:lnTo>
                      <a:pt x="424" y="268"/>
                    </a:lnTo>
                    <a:lnTo>
                      <a:pt x="446" y="259"/>
                    </a:lnTo>
                    <a:lnTo>
                      <a:pt x="468" y="241"/>
                    </a:lnTo>
                    <a:lnTo>
                      <a:pt x="479" y="214"/>
                    </a:lnTo>
                    <a:lnTo>
                      <a:pt x="479" y="188"/>
                    </a:lnTo>
                    <a:lnTo>
                      <a:pt x="479" y="161"/>
                    </a:lnTo>
                    <a:lnTo>
                      <a:pt x="468" y="143"/>
                    </a:lnTo>
                    <a:lnTo>
                      <a:pt x="446" y="125"/>
                    </a:lnTo>
                    <a:lnTo>
                      <a:pt x="424" y="116"/>
                    </a:lnTo>
                    <a:lnTo>
                      <a:pt x="401" y="116"/>
                    </a:lnTo>
                    <a:lnTo>
                      <a:pt x="357" y="116"/>
                    </a:lnTo>
                    <a:lnTo>
                      <a:pt x="245" y="116"/>
                    </a:lnTo>
                    <a:lnTo>
                      <a:pt x="212" y="286"/>
                    </a:lnTo>
                    <a:close/>
                    <a:moveTo>
                      <a:pt x="156" y="589"/>
                    </a:moveTo>
                    <a:lnTo>
                      <a:pt x="290" y="589"/>
                    </a:lnTo>
                    <a:lnTo>
                      <a:pt x="357" y="589"/>
                    </a:lnTo>
                    <a:lnTo>
                      <a:pt x="401" y="580"/>
                    </a:lnTo>
                    <a:lnTo>
                      <a:pt x="424" y="562"/>
                    </a:lnTo>
                    <a:lnTo>
                      <a:pt x="446" y="545"/>
                    </a:lnTo>
                    <a:lnTo>
                      <a:pt x="457" y="518"/>
                    </a:lnTo>
                    <a:lnTo>
                      <a:pt x="457" y="482"/>
                    </a:lnTo>
                    <a:lnTo>
                      <a:pt x="446" y="455"/>
                    </a:lnTo>
                    <a:lnTo>
                      <a:pt x="435" y="429"/>
                    </a:lnTo>
                    <a:lnTo>
                      <a:pt x="401" y="411"/>
                    </a:lnTo>
                    <a:lnTo>
                      <a:pt x="357" y="402"/>
                    </a:lnTo>
                    <a:lnTo>
                      <a:pt x="189" y="402"/>
                    </a:lnTo>
                    <a:lnTo>
                      <a:pt x="156" y="589"/>
                    </a:lnTo>
                    <a:close/>
                  </a:path>
                </a:pathLst>
              </a:custGeom>
              <a:solidFill>
                <a:srgbClr val="1F1A1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0" name="Freeform 26"/>
              <p:cNvSpPr>
                <a:spLocks/>
              </p:cNvSpPr>
              <p:nvPr/>
            </p:nvSpPr>
            <p:spPr bwMode="auto">
              <a:xfrm>
                <a:off x="1136" y="3040"/>
                <a:ext cx="267" cy="705"/>
              </a:xfrm>
              <a:custGeom>
                <a:avLst/>
                <a:gdLst>
                  <a:gd name="T0" fmla="*/ 0 w 267"/>
                  <a:gd name="T1" fmla="*/ 705 h 705"/>
                  <a:gd name="T2" fmla="*/ 133 w 267"/>
                  <a:gd name="T3" fmla="*/ 0 h 705"/>
                  <a:gd name="T4" fmla="*/ 267 w 267"/>
                  <a:gd name="T5" fmla="*/ 0 h 705"/>
                  <a:gd name="T6" fmla="*/ 133 w 267"/>
                  <a:gd name="T7" fmla="*/ 705 h 705"/>
                  <a:gd name="T8" fmla="*/ 0 w 267"/>
                  <a:gd name="T9" fmla="*/ 705 h 70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7"/>
                  <a:gd name="T16" fmla="*/ 0 h 705"/>
                  <a:gd name="T17" fmla="*/ 267 w 267"/>
                  <a:gd name="T18" fmla="*/ 705 h 70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7" h="705">
                    <a:moveTo>
                      <a:pt x="0" y="705"/>
                    </a:moveTo>
                    <a:lnTo>
                      <a:pt x="133" y="0"/>
                    </a:lnTo>
                    <a:lnTo>
                      <a:pt x="267" y="0"/>
                    </a:lnTo>
                    <a:lnTo>
                      <a:pt x="133" y="705"/>
                    </a:lnTo>
                    <a:lnTo>
                      <a:pt x="0" y="705"/>
                    </a:lnTo>
                    <a:close/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1" name="Freeform 27"/>
              <p:cNvSpPr>
                <a:spLocks/>
              </p:cNvSpPr>
              <p:nvPr/>
            </p:nvSpPr>
            <p:spPr bwMode="auto">
              <a:xfrm>
                <a:off x="1392" y="3040"/>
                <a:ext cx="613" cy="705"/>
              </a:xfrm>
              <a:custGeom>
                <a:avLst/>
                <a:gdLst>
                  <a:gd name="T0" fmla="*/ 134 w 613"/>
                  <a:gd name="T1" fmla="*/ 705 h 705"/>
                  <a:gd name="T2" fmla="*/ 0 w 613"/>
                  <a:gd name="T3" fmla="*/ 705 h 705"/>
                  <a:gd name="T4" fmla="*/ 145 w 613"/>
                  <a:gd name="T5" fmla="*/ 0 h 705"/>
                  <a:gd name="T6" fmla="*/ 413 w 613"/>
                  <a:gd name="T7" fmla="*/ 0 h 705"/>
                  <a:gd name="T8" fmla="*/ 468 w 613"/>
                  <a:gd name="T9" fmla="*/ 0 h 705"/>
                  <a:gd name="T10" fmla="*/ 524 w 613"/>
                  <a:gd name="T11" fmla="*/ 18 h 705"/>
                  <a:gd name="T12" fmla="*/ 558 w 613"/>
                  <a:gd name="T13" fmla="*/ 36 h 705"/>
                  <a:gd name="T14" fmla="*/ 580 w 613"/>
                  <a:gd name="T15" fmla="*/ 72 h 705"/>
                  <a:gd name="T16" fmla="*/ 602 w 613"/>
                  <a:gd name="T17" fmla="*/ 125 h 705"/>
                  <a:gd name="T18" fmla="*/ 613 w 613"/>
                  <a:gd name="T19" fmla="*/ 179 h 705"/>
                  <a:gd name="T20" fmla="*/ 602 w 613"/>
                  <a:gd name="T21" fmla="*/ 223 h 705"/>
                  <a:gd name="T22" fmla="*/ 591 w 613"/>
                  <a:gd name="T23" fmla="*/ 277 h 705"/>
                  <a:gd name="T24" fmla="*/ 569 w 613"/>
                  <a:gd name="T25" fmla="*/ 321 h 705"/>
                  <a:gd name="T26" fmla="*/ 546 w 613"/>
                  <a:gd name="T27" fmla="*/ 357 h 705"/>
                  <a:gd name="T28" fmla="*/ 513 w 613"/>
                  <a:gd name="T29" fmla="*/ 384 h 705"/>
                  <a:gd name="T30" fmla="*/ 480 w 613"/>
                  <a:gd name="T31" fmla="*/ 402 h 705"/>
                  <a:gd name="T32" fmla="*/ 446 w 613"/>
                  <a:gd name="T33" fmla="*/ 420 h 705"/>
                  <a:gd name="T34" fmla="*/ 401 w 613"/>
                  <a:gd name="T35" fmla="*/ 429 h 705"/>
                  <a:gd name="T36" fmla="*/ 346 w 613"/>
                  <a:gd name="T37" fmla="*/ 429 h 705"/>
                  <a:gd name="T38" fmla="*/ 279 w 613"/>
                  <a:gd name="T39" fmla="*/ 437 h 705"/>
                  <a:gd name="T40" fmla="*/ 190 w 613"/>
                  <a:gd name="T41" fmla="*/ 437 h 705"/>
                  <a:gd name="T42" fmla="*/ 134 w 613"/>
                  <a:gd name="T43" fmla="*/ 705 h 7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613"/>
                  <a:gd name="T67" fmla="*/ 0 h 705"/>
                  <a:gd name="T68" fmla="*/ 613 w 613"/>
                  <a:gd name="T69" fmla="*/ 705 h 7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613" h="705">
                    <a:moveTo>
                      <a:pt x="134" y="705"/>
                    </a:moveTo>
                    <a:lnTo>
                      <a:pt x="0" y="705"/>
                    </a:lnTo>
                    <a:lnTo>
                      <a:pt x="145" y="0"/>
                    </a:lnTo>
                    <a:lnTo>
                      <a:pt x="413" y="0"/>
                    </a:lnTo>
                    <a:lnTo>
                      <a:pt x="468" y="0"/>
                    </a:lnTo>
                    <a:lnTo>
                      <a:pt x="524" y="18"/>
                    </a:lnTo>
                    <a:lnTo>
                      <a:pt x="558" y="36"/>
                    </a:lnTo>
                    <a:lnTo>
                      <a:pt x="580" y="72"/>
                    </a:lnTo>
                    <a:lnTo>
                      <a:pt x="602" y="125"/>
                    </a:lnTo>
                    <a:lnTo>
                      <a:pt x="613" y="179"/>
                    </a:lnTo>
                    <a:lnTo>
                      <a:pt x="602" y="223"/>
                    </a:lnTo>
                    <a:lnTo>
                      <a:pt x="591" y="277"/>
                    </a:lnTo>
                    <a:lnTo>
                      <a:pt x="569" y="321"/>
                    </a:lnTo>
                    <a:lnTo>
                      <a:pt x="546" y="357"/>
                    </a:lnTo>
                    <a:lnTo>
                      <a:pt x="513" y="384"/>
                    </a:lnTo>
                    <a:lnTo>
                      <a:pt x="480" y="402"/>
                    </a:lnTo>
                    <a:lnTo>
                      <a:pt x="446" y="420"/>
                    </a:lnTo>
                    <a:lnTo>
                      <a:pt x="401" y="429"/>
                    </a:lnTo>
                    <a:lnTo>
                      <a:pt x="346" y="429"/>
                    </a:lnTo>
                    <a:lnTo>
                      <a:pt x="279" y="437"/>
                    </a:lnTo>
                    <a:lnTo>
                      <a:pt x="190" y="437"/>
                    </a:lnTo>
                    <a:lnTo>
                      <a:pt x="134" y="705"/>
                    </a:lnTo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2" name="Freeform 28"/>
              <p:cNvSpPr>
                <a:spLocks/>
              </p:cNvSpPr>
              <p:nvPr/>
            </p:nvSpPr>
            <p:spPr bwMode="auto">
              <a:xfrm>
                <a:off x="1604" y="3156"/>
                <a:ext cx="268" cy="197"/>
              </a:xfrm>
              <a:custGeom>
                <a:avLst/>
                <a:gdLst>
                  <a:gd name="T0" fmla="*/ 0 w 268"/>
                  <a:gd name="T1" fmla="*/ 197 h 197"/>
                  <a:gd name="T2" fmla="*/ 45 w 268"/>
                  <a:gd name="T3" fmla="*/ 197 h 197"/>
                  <a:gd name="T4" fmla="*/ 134 w 268"/>
                  <a:gd name="T5" fmla="*/ 197 h 197"/>
                  <a:gd name="T6" fmla="*/ 189 w 268"/>
                  <a:gd name="T7" fmla="*/ 188 h 197"/>
                  <a:gd name="T8" fmla="*/ 212 w 268"/>
                  <a:gd name="T9" fmla="*/ 170 h 197"/>
                  <a:gd name="T10" fmla="*/ 245 w 268"/>
                  <a:gd name="T11" fmla="*/ 143 h 197"/>
                  <a:gd name="T12" fmla="*/ 256 w 268"/>
                  <a:gd name="T13" fmla="*/ 107 h 197"/>
                  <a:gd name="T14" fmla="*/ 268 w 268"/>
                  <a:gd name="T15" fmla="*/ 72 h 197"/>
                  <a:gd name="T16" fmla="*/ 256 w 268"/>
                  <a:gd name="T17" fmla="*/ 45 h 197"/>
                  <a:gd name="T18" fmla="*/ 256 w 268"/>
                  <a:gd name="T19" fmla="*/ 27 h 197"/>
                  <a:gd name="T20" fmla="*/ 234 w 268"/>
                  <a:gd name="T21" fmla="*/ 18 h 197"/>
                  <a:gd name="T22" fmla="*/ 223 w 268"/>
                  <a:gd name="T23" fmla="*/ 9 h 197"/>
                  <a:gd name="T24" fmla="*/ 189 w 268"/>
                  <a:gd name="T25" fmla="*/ 0 h 197"/>
                  <a:gd name="T26" fmla="*/ 134 w 268"/>
                  <a:gd name="T27" fmla="*/ 0 h 197"/>
                  <a:gd name="T28" fmla="*/ 45 w 268"/>
                  <a:gd name="T29" fmla="*/ 0 h 197"/>
                  <a:gd name="T30" fmla="*/ 0 w 268"/>
                  <a:gd name="T31" fmla="*/ 197 h 19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68"/>
                  <a:gd name="T49" fmla="*/ 0 h 197"/>
                  <a:gd name="T50" fmla="*/ 268 w 268"/>
                  <a:gd name="T51" fmla="*/ 197 h 197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68" h="197">
                    <a:moveTo>
                      <a:pt x="0" y="197"/>
                    </a:moveTo>
                    <a:lnTo>
                      <a:pt x="45" y="197"/>
                    </a:lnTo>
                    <a:lnTo>
                      <a:pt x="134" y="197"/>
                    </a:lnTo>
                    <a:lnTo>
                      <a:pt x="189" y="188"/>
                    </a:lnTo>
                    <a:lnTo>
                      <a:pt x="212" y="170"/>
                    </a:lnTo>
                    <a:lnTo>
                      <a:pt x="245" y="143"/>
                    </a:lnTo>
                    <a:lnTo>
                      <a:pt x="256" y="107"/>
                    </a:lnTo>
                    <a:lnTo>
                      <a:pt x="268" y="72"/>
                    </a:lnTo>
                    <a:lnTo>
                      <a:pt x="256" y="45"/>
                    </a:lnTo>
                    <a:lnTo>
                      <a:pt x="256" y="27"/>
                    </a:lnTo>
                    <a:lnTo>
                      <a:pt x="234" y="18"/>
                    </a:lnTo>
                    <a:lnTo>
                      <a:pt x="223" y="9"/>
                    </a:lnTo>
                    <a:lnTo>
                      <a:pt x="189" y="0"/>
                    </a:lnTo>
                    <a:lnTo>
                      <a:pt x="134" y="0"/>
                    </a:lnTo>
                    <a:lnTo>
                      <a:pt x="45" y="0"/>
                    </a:lnTo>
                    <a:lnTo>
                      <a:pt x="0" y="197"/>
                    </a:lnTo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3" name="Freeform 29"/>
              <p:cNvSpPr>
                <a:spLocks/>
              </p:cNvSpPr>
              <p:nvPr/>
            </p:nvSpPr>
            <p:spPr bwMode="auto">
              <a:xfrm>
                <a:off x="2028" y="3022"/>
                <a:ext cx="557" cy="732"/>
              </a:xfrm>
              <a:custGeom>
                <a:avLst/>
                <a:gdLst>
                  <a:gd name="T0" fmla="*/ 122 w 557"/>
                  <a:gd name="T1" fmla="*/ 482 h 732"/>
                  <a:gd name="T2" fmla="*/ 145 w 557"/>
                  <a:gd name="T3" fmla="*/ 571 h 732"/>
                  <a:gd name="T4" fmla="*/ 189 w 557"/>
                  <a:gd name="T5" fmla="*/ 598 h 732"/>
                  <a:gd name="T6" fmla="*/ 256 w 557"/>
                  <a:gd name="T7" fmla="*/ 607 h 732"/>
                  <a:gd name="T8" fmla="*/ 356 w 557"/>
                  <a:gd name="T9" fmla="*/ 589 h 732"/>
                  <a:gd name="T10" fmla="*/ 379 w 557"/>
                  <a:gd name="T11" fmla="*/ 527 h 732"/>
                  <a:gd name="T12" fmla="*/ 356 w 557"/>
                  <a:gd name="T13" fmla="*/ 473 h 732"/>
                  <a:gd name="T14" fmla="*/ 267 w 557"/>
                  <a:gd name="T15" fmla="*/ 420 h 732"/>
                  <a:gd name="T16" fmla="*/ 156 w 557"/>
                  <a:gd name="T17" fmla="*/ 357 h 732"/>
                  <a:gd name="T18" fmla="*/ 100 w 557"/>
                  <a:gd name="T19" fmla="*/ 295 h 732"/>
                  <a:gd name="T20" fmla="*/ 78 w 557"/>
                  <a:gd name="T21" fmla="*/ 206 h 732"/>
                  <a:gd name="T22" fmla="*/ 89 w 557"/>
                  <a:gd name="T23" fmla="*/ 125 h 732"/>
                  <a:gd name="T24" fmla="*/ 133 w 557"/>
                  <a:gd name="T25" fmla="*/ 63 h 732"/>
                  <a:gd name="T26" fmla="*/ 211 w 557"/>
                  <a:gd name="T27" fmla="*/ 18 h 732"/>
                  <a:gd name="T28" fmla="*/ 312 w 557"/>
                  <a:gd name="T29" fmla="*/ 0 h 732"/>
                  <a:gd name="T30" fmla="*/ 412 w 557"/>
                  <a:gd name="T31" fmla="*/ 18 h 732"/>
                  <a:gd name="T32" fmla="*/ 490 w 557"/>
                  <a:gd name="T33" fmla="*/ 63 h 732"/>
                  <a:gd name="T34" fmla="*/ 535 w 557"/>
                  <a:gd name="T35" fmla="*/ 125 h 732"/>
                  <a:gd name="T36" fmla="*/ 557 w 557"/>
                  <a:gd name="T37" fmla="*/ 214 h 732"/>
                  <a:gd name="T38" fmla="*/ 423 w 557"/>
                  <a:gd name="T39" fmla="*/ 179 h 732"/>
                  <a:gd name="T40" fmla="*/ 356 w 557"/>
                  <a:gd name="T41" fmla="*/ 125 h 732"/>
                  <a:gd name="T42" fmla="*/ 267 w 557"/>
                  <a:gd name="T43" fmla="*/ 125 h 732"/>
                  <a:gd name="T44" fmla="*/ 211 w 557"/>
                  <a:gd name="T45" fmla="*/ 161 h 732"/>
                  <a:gd name="T46" fmla="*/ 211 w 557"/>
                  <a:gd name="T47" fmla="*/ 223 h 732"/>
                  <a:gd name="T48" fmla="*/ 267 w 557"/>
                  <a:gd name="T49" fmla="*/ 268 h 732"/>
                  <a:gd name="T50" fmla="*/ 423 w 557"/>
                  <a:gd name="T51" fmla="*/ 348 h 732"/>
                  <a:gd name="T52" fmla="*/ 490 w 557"/>
                  <a:gd name="T53" fmla="*/ 411 h 732"/>
                  <a:gd name="T54" fmla="*/ 512 w 557"/>
                  <a:gd name="T55" fmla="*/ 473 h 732"/>
                  <a:gd name="T56" fmla="*/ 512 w 557"/>
                  <a:gd name="T57" fmla="*/ 554 h 732"/>
                  <a:gd name="T58" fmla="*/ 479 w 557"/>
                  <a:gd name="T59" fmla="*/ 634 h 732"/>
                  <a:gd name="T60" fmla="*/ 412 w 557"/>
                  <a:gd name="T61" fmla="*/ 696 h 732"/>
                  <a:gd name="T62" fmla="*/ 312 w 557"/>
                  <a:gd name="T63" fmla="*/ 732 h 732"/>
                  <a:gd name="T64" fmla="*/ 178 w 557"/>
                  <a:gd name="T65" fmla="*/ 723 h 732"/>
                  <a:gd name="T66" fmla="*/ 78 w 557"/>
                  <a:gd name="T67" fmla="*/ 688 h 732"/>
                  <a:gd name="T68" fmla="*/ 33 w 557"/>
                  <a:gd name="T69" fmla="*/ 643 h 732"/>
                  <a:gd name="T70" fmla="*/ 0 w 557"/>
                  <a:gd name="T71" fmla="*/ 563 h 732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7"/>
                  <a:gd name="T109" fmla="*/ 0 h 732"/>
                  <a:gd name="T110" fmla="*/ 557 w 557"/>
                  <a:gd name="T111" fmla="*/ 732 h 732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7" h="732">
                    <a:moveTo>
                      <a:pt x="0" y="491"/>
                    </a:moveTo>
                    <a:lnTo>
                      <a:pt x="122" y="482"/>
                    </a:lnTo>
                    <a:lnTo>
                      <a:pt x="133" y="536"/>
                    </a:lnTo>
                    <a:lnTo>
                      <a:pt x="145" y="571"/>
                    </a:lnTo>
                    <a:lnTo>
                      <a:pt x="167" y="589"/>
                    </a:lnTo>
                    <a:lnTo>
                      <a:pt x="189" y="598"/>
                    </a:lnTo>
                    <a:lnTo>
                      <a:pt x="223" y="607"/>
                    </a:lnTo>
                    <a:lnTo>
                      <a:pt x="256" y="607"/>
                    </a:lnTo>
                    <a:lnTo>
                      <a:pt x="312" y="607"/>
                    </a:lnTo>
                    <a:lnTo>
                      <a:pt x="356" y="589"/>
                    </a:lnTo>
                    <a:lnTo>
                      <a:pt x="379" y="554"/>
                    </a:lnTo>
                    <a:lnTo>
                      <a:pt x="379" y="527"/>
                    </a:lnTo>
                    <a:lnTo>
                      <a:pt x="379" y="491"/>
                    </a:lnTo>
                    <a:lnTo>
                      <a:pt x="356" y="473"/>
                    </a:lnTo>
                    <a:lnTo>
                      <a:pt x="323" y="447"/>
                    </a:lnTo>
                    <a:lnTo>
                      <a:pt x="267" y="420"/>
                    </a:lnTo>
                    <a:lnTo>
                      <a:pt x="200" y="384"/>
                    </a:lnTo>
                    <a:lnTo>
                      <a:pt x="156" y="357"/>
                    </a:lnTo>
                    <a:lnTo>
                      <a:pt x="122" y="331"/>
                    </a:lnTo>
                    <a:lnTo>
                      <a:pt x="100" y="295"/>
                    </a:lnTo>
                    <a:lnTo>
                      <a:pt x="89" y="259"/>
                    </a:lnTo>
                    <a:lnTo>
                      <a:pt x="78" y="206"/>
                    </a:lnTo>
                    <a:lnTo>
                      <a:pt x="78" y="170"/>
                    </a:lnTo>
                    <a:lnTo>
                      <a:pt x="89" y="125"/>
                    </a:lnTo>
                    <a:lnTo>
                      <a:pt x="111" y="90"/>
                    </a:lnTo>
                    <a:lnTo>
                      <a:pt x="133" y="63"/>
                    </a:lnTo>
                    <a:lnTo>
                      <a:pt x="167" y="36"/>
                    </a:lnTo>
                    <a:lnTo>
                      <a:pt x="211" y="18"/>
                    </a:lnTo>
                    <a:lnTo>
                      <a:pt x="256" y="9"/>
                    </a:lnTo>
                    <a:lnTo>
                      <a:pt x="312" y="0"/>
                    </a:lnTo>
                    <a:lnTo>
                      <a:pt x="368" y="9"/>
                    </a:lnTo>
                    <a:lnTo>
                      <a:pt x="412" y="18"/>
                    </a:lnTo>
                    <a:lnTo>
                      <a:pt x="457" y="36"/>
                    </a:lnTo>
                    <a:lnTo>
                      <a:pt x="490" y="63"/>
                    </a:lnTo>
                    <a:lnTo>
                      <a:pt x="524" y="90"/>
                    </a:lnTo>
                    <a:lnTo>
                      <a:pt x="535" y="125"/>
                    </a:lnTo>
                    <a:lnTo>
                      <a:pt x="557" y="170"/>
                    </a:lnTo>
                    <a:lnTo>
                      <a:pt x="557" y="214"/>
                    </a:lnTo>
                    <a:lnTo>
                      <a:pt x="434" y="223"/>
                    </a:lnTo>
                    <a:lnTo>
                      <a:pt x="423" y="179"/>
                    </a:lnTo>
                    <a:lnTo>
                      <a:pt x="401" y="143"/>
                    </a:lnTo>
                    <a:lnTo>
                      <a:pt x="356" y="125"/>
                    </a:lnTo>
                    <a:lnTo>
                      <a:pt x="312" y="116"/>
                    </a:lnTo>
                    <a:lnTo>
                      <a:pt x="267" y="125"/>
                    </a:lnTo>
                    <a:lnTo>
                      <a:pt x="234" y="143"/>
                    </a:lnTo>
                    <a:lnTo>
                      <a:pt x="211" y="161"/>
                    </a:lnTo>
                    <a:lnTo>
                      <a:pt x="211" y="197"/>
                    </a:lnTo>
                    <a:lnTo>
                      <a:pt x="211" y="223"/>
                    </a:lnTo>
                    <a:lnTo>
                      <a:pt x="234" y="241"/>
                    </a:lnTo>
                    <a:lnTo>
                      <a:pt x="267" y="268"/>
                    </a:lnTo>
                    <a:lnTo>
                      <a:pt x="323" y="295"/>
                    </a:lnTo>
                    <a:lnTo>
                      <a:pt x="423" y="348"/>
                    </a:lnTo>
                    <a:lnTo>
                      <a:pt x="468" y="384"/>
                    </a:lnTo>
                    <a:lnTo>
                      <a:pt x="490" y="411"/>
                    </a:lnTo>
                    <a:lnTo>
                      <a:pt x="501" y="438"/>
                    </a:lnTo>
                    <a:lnTo>
                      <a:pt x="512" y="473"/>
                    </a:lnTo>
                    <a:lnTo>
                      <a:pt x="512" y="509"/>
                    </a:lnTo>
                    <a:lnTo>
                      <a:pt x="512" y="554"/>
                    </a:lnTo>
                    <a:lnTo>
                      <a:pt x="501" y="589"/>
                    </a:lnTo>
                    <a:lnTo>
                      <a:pt x="479" y="634"/>
                    </a:lnTo>
                    <a:lnTo>
                      <a:pt x="446" y="670"/>
                    </a:lnTo>
                    <a:lnTo>
                      <a:pt x="412" y="696"/>
                    </a:lnTo>
                    <a:lnTo>
                      <a:pt x="368" y="714"/>
                    </a:lnTo>
                    <a:lnTo>
                      <a:pt x="312" y="732"/>
                    </a:lnTo>
                    <a:lnTo>
                      <a:pt x="256" y="732"/>
                    </a:lnTo>
                    <a:lnTo>
                      <a:pt x="178" y="723"/>
                    </a:lnTo>
                    <a:lnTo>
                      <a:pt x="111" y="705"/>
                    </a:lnTo>
                    <a:lnTo>
                      <a:pt x="78" y="688"/>
                    </a:lnTo>
                    <a:lnTo>
                      <a:pt x="55" y="670"/>
                    </a:lnTo>
                    <a:lnTo>
                      <a:pt x="33" y="643"/>
                    </a:lnTo>
                    <a:lnTo>
                      <a:pt x="22" y="616"/>
                    </a:lnTo>
                    <a:lnTo>
                      <a:pt x="0" y="563"/>
                    </a:lnTo>
                    <a:lnTo>
                      <a:pt x="0" y="491"/>
                    </a:lnTo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4" name="Freeform 30"/>
              <p:cNvSpPr>
                <a:spLocks/>
              </p:cNvSpPr>
              <p:nvPr/>
            </p:nvSpPr>
            <p:spPr bwMode="auto">
              <a:xfrm>
                <a:off x="2619" y="3040"/>
                <a:ext cx="624" cy="705"/>
              </a:xfrm>
              <a:custGeom>
                <a:avLst/>
                <a:gdLst>
                  <a:gd name="T0" fmla="*/ 0 w 624"/>
                  <a:gd name="T1" fmla="*/ 705 h 705"/>
                  <a:gd name="T2" fmla="*/ 133 w 624"/>
                  <a:gd name="T3" fmla="*/ 0 h 705"/>
                  <a:gd name="T4" fmla="*/ 624 w 624"/>
                  <a:gd name="T5" fmla="*/ 0 h 705"/>
                  <a:gd name="T6" fmla="*/ 602 w 624"/>
                  <a:gd name="T7" fmla="*/ 116 h 705"/>
                  <a:gd name="T8" fmla="*/ 245 w 624"/>
                  <a:gd name="T9" fmla="*/ 116 h 705"/>
                  <a:gd name="T10" fmla="*/ 211 w 624"/>
                  <a:gd name="T11" fmla="*/ 277 h 705"/>
                  <a:gd name="T12" fmla="*/ 557 w 624"/>
                  <a:gd name="T13" fmla="*/ 277 h 705"/>
                  <a:gd name="T14" fmla="*/ 535 w 624"/>
                  <a:gd name="T15" fmla="*/ 393 h 705"/>
                  <a:gd name="T16" fmla="*/ 189 w 624"/>
                  <a:gd name="T17" fmla="*/ 393 h 705"/>
                  <a:gd name="T18" fmla="*/ 156 w 624"/>
                  <a:gd name="T19" fmla="*/ 580 h 705"/>
                  <a:gd name="T20" fmla="*/ 535 w 624"/>
                  <a:gd name="T21" fmla="*/ 580 h 705"/>
                  <a:gd name="T22" fmla="*/ 512 w 624"/>
                  <a:gd name="T23" fmla="*/ 705 h 705"/>
                  <a:gd name="T24" fmla="*/ 0 w 624"/>
                  <a:gd name="T25" fmla="*/ 705 h 70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624"/>
                  <a:gd name="T40" fmla="*/ 0 h 705"/>
                  <a:gd name="T41" fmla="*/ 624 w 624"/>
                  <a:gd name="T42" fmla="*/ 705 h 70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624" h="705">
                    <a:moveTo>
                      <a:pt x="0" y="705"/>
                    </a:moveTo>
                    <a:lnTo>
                      <a:pt x="133" y="0"/>
                    </a:lnTo>
                    <a:lnTo>
                      <a:pt x="624" y="0"/>
                    </a:lnTo>
                    <a:lnTo>
                      <a:pt x="602" y="116"/>
                    </a:lnTo>
                    <a:lnTo>
                      <a:pt x="245" y="116"/>
                    </a:lnTo>
                    <a:lnTo>
                      <a:pt x="211" y="277"/>
                    </a:lnTo>
                    <a:lnTo>
                      <a:pt x="557" y="277"/>
                    </a:lnTo>
                    <a:lnTo>
                      <a:pt x="535" y="393"/>
                    </a:lnTo>
                    <a:lnTo>
                      <a:pt x="189" y="393"/>
                    </a:lnTo>
                    <a:lnTo>
                      <a:pt x="156" y="580"/>
                    </a:lnTo>
                    <a:lnTo>
                      <a:pt x="535" y="580"/>
                    </a:lnTo>
                    <a:lnTo>
                      <a:pt x="512" y="705"/>
                    </a:lnTo>
                    <a:lnTo>
                      <a:pt x="0" y="705"/>
                    </a:lnTo>
                    <a:close/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5" name="Freeform 31"/>
              <p:cNvSpPr>
                <a:spLocks/>
              </p:cNvSpPr>
              <p:nvPr/>
            </p:nvSpPr>
            <p:spPr bwMode="auto">
              <a:xfrm>
                <a:off x="3232" y="3040"/>
                <a:ext cx="758" cy="705"/>
              </a:xfrm>
              <a:custGeom>
                <a:avLst/>
                <a:gdLst>
                  <a:gd name="T0" fmla="*/ 368 w 758"/>
                  <a:gd name="T1" fmla="*/ 705 h 705"/>
                  <a:gd name="T2" fmla="*/ 245 w 758"/>
                  <a:gd name="T3" fmla="*/ 705 h 705"/>
                  <a:gd name="T4" fmla="*/ 223 w 758"/>
                  <a:gd name="T5" fmla="*/ 116 h 705"/>
                  <a:gd name="T6" fmla="*/ 122 w 758"/>
                  <a:gd name="T7" fmla="*/ 705 h 705"/>
                  <a:gd name="T8" fmla="*/ 0 w 758"/>
                  <a:gd name="T9" fmla="*/ 705 h 705"/>
                  <a:gd name="T10" fmla="*/ 134 w 758"/>
                  <a:gd name="T11" fmla="*/ 0 h 705"/>
                  <a:gd name="T12" fmla="*/ 323 w 758"/>
                  <a:gd name="T13" fmla="*/ 0 h 705"/>
                  <a:gd name="T14" fmla="*/ 345 w 758"/>
                  <a:gd name="T15" fmla="*/ 491 h 705"/>
                  <a:gd name="T16" fmla="*/ 568 w 758"/>
                  <a:gd name="T17" fmla="*/ 0 h 705"/>
                  <a:gd name="T18" fmla="*/ 758 w 758"/>
                  <a:gd name="T19" fmla="*/ 0 h 705"/>
                  <a:gd name="T20" fmla="*/ 624 w 758"/>
                  <a:gd name="T21" fmla="*/ 705 h 705"/>
                  <a:gd name="T22" fmla="*/ 502 w 758"/>
                  <a:gd name="T23" fmla="*/ 705 h 705"/>
                  <a:gd name="T24" fmla="*/ 635 w 758"/>
                  <a:gd name="T25" fmla="*/ 116 h 705"/>
                  <a:gd name="T26" fmla="*/ 368 w 758"/>
                  <a:gd name="T27" fmla="*/ 705 h 70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758"/>
                  <a:gd name="T43" fmla="*/ 0 h 705"/>
                  <a:gd name="T44" fmla="*/ 758 w 758"/>
                  <a:gd name="T45" fmla="*/ 705 h 705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758" h="705">
                    <a:moveTo>
                      <a:pt x="368" y="705"/>
                    </a:moveTo>
                    <a:lnTo>
                      <a:pt x="245" y="705"/>
                    </a:lnTo>
                    <a:lnTo>
                      <a:pt x="223" y="116"/>
                    </a:lnTo>
                    <a:lnTo>
                      <a:pt x="122" y="705"/>
                    </a:lnTo>
                    <a:lnTo>
                      <a:pt x="0" y="705"/>
                    </a:lnTo>
                    <a:lnTo>
                      <a:pt x="134" y="0"/>
                    </a:lnTo>
                    <a:lnTo>
                      <a:pt x="323" y="0"/>
                    </a:lnTo>
                    <a:lnTo>
                      <a:pt x="345" y="491"/>
                    </a:lnTo>
                    <a:lnTo>
                      <a:pt x="568" y="0"/>
                    </a:lnTo>
                    <a:lnTo>
                      <a:pt x="758" y="0"/>
                    </a:lnTo>
                    <a:lnTo>
                      <a:pt x="624" y="705"/>
                    </a:lnTo>
                    <a:lnTo>
                      <a:pt x="502" y="705"/>
                    </a:lnTo>
                    <a:lnTo>
                      <a:pt x="635" y="116"/>
                    </a:lnTo>
                    <a:lnTo>
                      <a:pt x="368" y="705"/>
                    </a:lnTo>
                    <a:close/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6" name="Freeform 32"/>
              <p:cNvSpPr>
                <a:spLocks/>
              </p:cNvSpPr>
              <p:nvPr/>
            </p:nvSpPr>
            <p:spPr bwMode="auto">
              <a:xfrm>
                <a:off x="3990" y="3040"/>
                <a:ext cx="613" cy="705"/>
              </a:xfrm>
              <a:custGeom>
                <a:avLst/>
                <a:gdLst>
                  <a:gd name="T0" fmla="*/ 0 w 613"/>
                  <a:gd name="T1" fmla="*/ 705 h 705"/>
                  <a:gd name="T2" fmla="*/ 134 w 613"/>
                  <a:gd name="T3" fmla="*/ 0 h 705"/>
                  <a:gd name="T4" fmla="*/ 357 w 613"/>
                  <a:gd name="T5" fmla="*/ 0 h 705"/>
                  <a:gd name="T6" fmla="*/ 424 w 613"/>
                  <a:gd name="T7" fmla="*/ 0 h 705"/>
                  <a:gd name="T8" fmla="*/ 457 w 613"/>
                  <a:gd name="T9" fmla="*/ 0 h 705"/>
                  <a:gd name="T10" fmla="*/ 502 w 613"/>
                  <a:gd name="T11" fmla="*/ 9 h 705"/>
                  <a:gd name="T12" fmla="*/ 546 w 613"/>
                  <a:gd name="T13" fmla="*/ 27 h 705"/>
                  <a:gd name="T14" fmla="*/ 569 w 613"/>
                  <a:gd name="T15" fmla="*/ 54 h 705"/>
                  <a:gd name="T16" fmla="*/ 591 w 613"/>
                  <a:gd name="T17" fmla="*/ 89 h 705"/>
                  <a:gd name="T18" fmla="*/ 613 w 613"/>
                  <a:gd name="T19" fmla="*/ 125 h 705"/>
                  <a:gd name="T20" fmla="*/ 613 w 613"/>
                  <a:gd name="T21" fmla="*/ 170 h 705"/>
                  <a:gd name="T22" fmla="*/ 602 w 613"/>
                  <a:gd name="T23" fmla="*/ 223 h 705"/>
                  <a:gd name="T24" fmla="*/ 580 w 613"/>
                  <a:gd name="T25" fmla="*/ 268 h 705"/>
                  <a:gd name="T26" fmla="*/ 546 w 613"/>
                  <a:gd name="T27" fmla="*/ 313 h 705"/>
                  <a:gd name="T28" fmla="*/ 491 w 613"/>
                  <a:gd name="T29" fmla="*/ 339 h 705"/>
                  <a:gd name="T30" fmla="*/ 535 w 613"/>
                  <a:gd name="T31" fmla="*/ 357 h 705"/>
                  <a:gd name="T32" fmla="*/ 569 w 613"/>
                  <a:gd name="T33" fmla="*/ 393 h 705"/>
                  <a:gd name="T34" fmla="*/ 591 w 613"/>
                  <a:gd name="T35" fmla="*/ 429 h 705"/>
                  <a:gd name="T36" fmla="*/ 591 w 613"/>
                  <a:gd name="T37" fmla="*/ 473 h 705"/>
                  <a:gd name="T38" fmla="*/ 591 w 613"/>
                  <a:gd name="T39" fmla="*/ 536 h 705"/>
                  <a:gd name="T40" fmla="*/ 557 w 613"/>
                  <a:gd name="T41" fmla="*/ 598 h 705"/>
                  <a:gd name="T42" fmla="*/ 546 w 613"/>
                  <a:gd name="T43" fmla="*/ 625 h 705"/>
                  <a:gd name="T44" fmla="*/ 524 w 613"/>
                  <a:gd name="T45" fmla="*/ 643 h 705"/>
                  <a:gd name="T46" fmla="*/ 502 w 613"/>
                  <a:gd name="T47" fmla="*/ 661 h 705"/>
                  <a:gd name="T48" fmla="*/ 468 w 613"/>
                  <a:gd name="T49" fmla="*/ 678 h 705"/>
                  <a:gd name="T50" fmla="*/ 401 w 613"/>
                  <a:gd name="T51" fmla="*/ 696 h 705"/>
                  <a:gd name="T52" fmla="*/ 312 w 613"/>
                  <a:gd name="T53" fmla="*/ 705 h 705"/>
                  <a:gd name="T54" fmla="*/ 0 w 613"/>
                  <a:gd name="T55" fmla="*/ 705 h 705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13"/>
                  <a:gd name="T85" fmla="*/ 0 h 705"/>
                  <a:gd name="T86" fmla="*/ 613 w 613"/>
                  <a:gd name="T87" fmla="*/ 705 h 705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13" h="705">
                    <a:moveTo>
                      <a:pt x="0" y="705"/>
                    </a:moveTo>
                    <a:lnTo>
                      <a:pt x="134" y="0"/>
                    </a:lnTo>
                    <a:lnTo>
                      <a:pt x="357" y="0"/>
                    </a:lnTo>
                    <a:lnTo>
                      <a:pt x="424" y="0"/>
                    </a:lnTo>
                    <a:lnTo>
                      <a:pt x="457" y="0"/>
                    </a:lnTo>
                    <a:lnTo>
                      <a:pt x="502" y="9"/>
                    </a:lnTo>
                    <a:lnTo>
                      <a:pt x="546" y="27"/>
                    </a:lnTo>
                    <a:lnTo>
                      <a:pt x="569" y="54"/>
                    </a:lnTo>
                    <a:lnTo>
                      <a:pt x="591" y="89"/>
                    </a:lnTo>
                    <a:lnTo>
                      <a:pt x="613" y="125"/>
                    </a:lnTo>
                    <a:lnTo>
                      <a:pt x="613" y="170"/>
                    </a:lnTo>
                    <a:lnTo>
                      <a:pt x="602" y="223"/>
                    </a:lnTo>
                    <a:lnTo>
                      <a:pt x="580" y="268"/>
                    </a:lnTo>
                    <a:lnTo>
                      <a:pt x="546" y="313"/>
                    </a:lnTo>
                    <a:lnTo>
                      <a:pt x="491" y="339"/>
                    </a:lnTo>
                    <a:lnTo>
                      <a:pt x="535" y="357"/>
                    </a:lnTo>
                    <a:lnTo>
                      <a:pt x="569" y="393"/>
                    </a:lnTo>
                    <a:lnTo>
                      <a:pt x="591" y="429"/>
                    </a:lnTo>
                    <a:lnTo>
                      <a:pt x="591" y="473"/>
                    </a:lnTo>
                    <a:lnTo>
                      <a:pt x="591" y="536"/>
                    </a:lnTo>
                    <a:lnTo>
                      <a:pt x="557" y="598"/>
                    </a:lnTo>
                    <a:lnTo>
                      <a:pt x="546" y="625"/>
                    </a:lnTo>
                    <a:lnTo>
                      <a:pt x="524" y="643"/>
                    </a:lnTo>
                    <a:lnTo>
                      <a:pt x="502" y="661"/>
                    </a:lnTo>
                    <a:lnTo>
                      <a:pt x="468" y="678"/>
                    </a:lnTo>
                    <a:lnTo>
                      <a:pt x="401" y="696"/>
                    </a:lnTo>
                    <a:lnTo>
                      <a:pt x="312" y="705"/>
                    </a:lnTo>
                    <a:lnTo>
                      <a:pt x="0" y="705"/>
                    </a:lnTo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7" name="Freeform 33"/>
              <p:cNvSpPr>
                <a:spLocks/>
              </p:cNvSpPr>
              <p:nvPr/>
            </p:nvSpPr>
            <p:spPr bwMode="auto">
              <a:xfrm>
                <a:off x="4202" y="3156"/>
                <a:ext cx="267" cy="170"/>
              </a:xfrm>
              <a:custGeom>
                <a:avLst/>
                <a:gdLst>
                  <a:gd name="T0" fmla="*/ 0 w 267"/>
                  <a:gd name="T1" fmla="*/ 170 h 170"/>
                  <a:gd name="T2" fmla="*/ 111 w 267"/>
                  <a:gd name="T3" fmla="*/ 170 h 170"/>
                  <a:gd name="T4" fmla="*/ 167 w 267"/>
                  <a:gd name="T5" fmla="*/ 161 h 170"/>
                  <a:gd name="T6" fmla="*/ 212 w 267"/>
                  <a:gd name="T7" fmla="*/ 152 h 170"/>
                  <a:gd name="T8" fmla="*/ 234 w 267"/>
                  <a:gd name="T9" fmla="*/ 143 h 170"/>
                  <a:gd name="T10" fmla="*/ 256 w 267"/>
                  <a:gd name="T11" fmla="*/ 125 h 170"/>
                  <a:gd name="T12" fmla="*/ 267 w 267"/>
                  <a:gd name="T13" fmla="*/ 98 h 170"/>
                  <a:gd name="T14" fmla="*/ 267 w 267"/>
                  <a:gd name="T15" fmla="*/ 72 h 170"/>
                  <a:gd name="T16" fmla="*/ 267 w 267"/>
                  <a:gd name="T17" fmla="*/ 45 h 170"/>
                  <a:gd name="T18" fmla="*/ 256 w 267"/>
                  <a:gd name="T19" fmla="*/ 27 h 170"/>
                  <a:gd name="T20" fmla="*/ 234 w 267"/>
                  <a:gd name="T21" fmla="*/ 9 h 170"/>
                  <a:gd name="T22" fmla="*/ 212 w 267"/>
                  <a:gd name="T23" fmla="*/ 0 h 170"/>
                  <a:gd name="T24" fmla="*/ 189 w 267"/>
                  <a:gd name="T25" fmla="*/ 0 h 170"/>
                  <a:gd name="T26" fmla="*/ 145 w 267"/>
                  <a:gd name="T27" fmla="*/ 0 h 170"/>
                  <a:gd name="T28" fmla="*/ 33 w 267"/>
                  <a:gd name="T29" fmla="*/ 0 h 170"/>
                  <a:gd name="T30" fmla="*/ 0 w 267"/>
                  <a:gd name="T31" fmla="*/ 170 h 17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67"/>
                  <a:gd name="T49" fmla="*/ 0 h 170"/>
                  <a:gd name="T50" fmla="*/ 267 w 267"/>
                  <a:gd name="T51" fmla="*/ 170 h 170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67" h="170">
                    <a:moveTo>
                      <a:pt x="0" y="170"/>
                    </a:moveTo>
                    <a:lnTo>
                      <a:pt x="111" y="170"/>
                    </a:lnTo>
                    <a:lnTo>
                      <a:pt x="167" y="161"/>
                    </a:lnTo>
                    <a:lnTo>
                      <a:pt x="212" y="152"/>
                    </a:lnTo>
                    <a:lnTo>
                      <a:pt x="234" y="143"/>
                    </a:lnTo>
                    <a:lnTo>
                      <a:pt x="256" y="125"/>
                    </a:lnTo>
                    <a:lnTo>
                      <a:pt x="267" y="98"/>
                    </a:lnTo>
                    <a:lnTo>
                      <a:pt x="267" y="72"/>
                    </a:lnTo>
                    <a:lnTo>
                      <a:pt x="267" y="45"/>
                    </a:lnTo>
                    <a:lnTo>
                      <a:pt x="256" y="27"/>
                    </a:lnTo>
                    <a:lnTo>
                      <a:pt x="234" y="9"/>
                    </a:lnTo>
                    <a:lnTo>
                      <a:pt x="212" y="0"/>
                    </a:lnTo>
                    <a:lnTo>
                      <a:pt x="189" y="0"/>
                    </a:lnTo>
                    <a:lnTo>
                      <a:pt x="145" y="0"/>
                    </a:lnTo>
                    <a:lnTo>
                      <a:pt x="33" y="0"/>
                    </a:lnTo>
                    <a:lnTo>
                      <a:pt x="0" y="170"/>
                    </a:lnTo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8" name="Freeform 34"/>
              <p:cNvSpPr>
                <a:spLocks/>
              </p:cNvSpPr>
              <p:nvPr/>
            </p:nvSpPr>
            <p:spPr bwMode="auto">
              <a:xfrm>
                <a:off x="4146" y="3442"/>
                <a:ext cx="301" cy="187"/>
              </a:xfrm>
              <a:custGeom>
                <a:avLst/>
                <a:gdLst>
                  <a:gd name="T0" fmla="*/ 0 w 301"/>
                  <a:gd name="T1" fmla="*/ 187 h 187"/>
                  <a:gd name="T2" fmla="*/ 134 w 301"/>
                  <a:gd name="T3" fmla="*/ 187 h 187"/>
                  <a:gd name="T4" fmla="*/ 201 w 301"/>
                  <a:gd name="T5" fmla="*/ 187 h 187"/>
                  <a:gd name="T6" fmla="*/ 245 w 301"/>
                  <a:gd name="T7" fmla="*/ 178 h 187"/>
                  <a:gd name="T8" fmla="*/ 268 w 301"/>
                  <a:gd name="T9" fmla="*/ 160 h 187"/>
                  <a:gd name="T10" fmla="*/ 290 w 301"/>
                  <a:gd name="T11" fmla="*/ 143 h 187"/>
                  <a:gd name="T12" fmla="*/ 301 w 301"/>
                  <a:gd name="T13" fmla="*/ 116 h 187"/>
                  <a:gd name="T14" fmla="*/ 301 w 301"/>
                  <a:gd name="T15" fmla="*/ 80 h 187"/>
                  <a:gd name="T16" fmla="*/ 290 w 301"/>
                  <a:gd name="T17" fmla="*/ 53 h 187"/>
                  <a:gd name="T18" fmla="*/ 279 w 301"/>
                  <a:gd name="T19" fmla="*/ 27 h 187"/>
                  <a:gd name="T20" fmla="*/ 245 w 301"/>
                  <a:gd name="T21" fmla="*/ 9 h 187"/>
                  <a:gd name="T22" fmla="*/ 201 w 301"/>
                  <a:gd name="T23" fmla="*/ 0 h 187"/>
                  <a:gd name="T24" fmla="*/ 33 w 301"/>
                  <a:gd name="T25" fmla="*/ 0 h 187"/>
                  <a:gd name="T26" fmla="*/ 0 w 301"/>
                  <a:gd name="T27" fmla="*/ 187 h 18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301"/>
                  <a:gd name="T43" fmla="*/ 0 h 187"/>
                  <a:gd name="T44" fmla="*/ 301 w 301"/>
                  <a:gd name="T45" fmla="*/ 187 h 18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301" h="187">
                    <a:moveTo>
                      <a:pt x="0" y="187"/>
                    </a:moveTo>
                    <a:lnTo>
                      <a:pt x="134" y="187"/>
                    </a:lnTo>
                    <a:lnTo>
                      <a:pt x="201" y="187"/>
                    </a:lnTo>
                    <a:lnTo>
                      <a:pt x="245" y="178"/>
                    </a:lnTo>
                    <a:lnTo>
                      <a:pt x="268" y="160"/>
                    </a:lnTo>
                    <a:lnTo>
                      <a:pt x="290" y="143"/>
                    </a:lnTo>
                    <a:lnTo>
                      <a:pt x="301" y="116"/>
                    </a:lnTo>
                    <a:lnTo>
                      <a:pt x="301" y="80"/>
                    </a:lnTo>
                    <a:lnTo>
                      <a:pt x="290" y="53"/>
                    </a:lnTo>
                    <a:lnTo>
                      <a:pt x="279" y="27"/>
                    </a:lnTo>
                    <a:lnTo>
                      <a:pt x="245" y="9"/>
                    </a:lnTo>
                    <a:lnTo>
                      <a:pt x="201" y="0"/>
                    </a:lnTo>
                    <a:lnTo>
                      <a:pt x="33" y="0"/>
                    </a:lnTo>
                    <a:lnTo>
                      <a:pt x="0" y="187"/>
                    </a:lnTo>
                  </a:path>
                </a:pathLst>
              </a:custGeom>
              <a:noFill/>
              <a:ln w="17463">
                <a:solidFill>
                  <a:srgbClr val="1F1A17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19" name="Line 35"/>
              <p:cNvSpPr>
                <a:spLocks noChangeShapeType="1"/>
              </p:cNvSpPr>
              <p:nvPr/>
            </p:nvSpPr>
            <p:spPr bwMode="auto">
              <a:xfrm>
                <a:off x="623" y="1451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0" name="Line 36"/>
              <p:cNvSpPr>
                <a:spLocks noChangeShapeType="1"/>
              </p:cNvSpPr>
              <p:nvPr/>
            </p:nvSpPr>
            <p:spPr bwMode="auto">
              <a:xfrm>
                <a:off x="623" y="1443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1" name="Line 37"/>
              <p:cNvSpPr>
                <a:spLocks noChangeShapeType="1"/>
              </p:cNvSpPr>
              <p:nvPr/>
            </p:nvSpPr>
            <p:spPr bwMode="auto">
              <a:xfrm>
                <a:off x="623" y="1532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2" name="Line 38"/>
              <p:cNvSpPr>
                <a:spLocks noChangeShapeType="1"/>
              </p:cNvSpPr>
              <p:nvPr/>
            </p:nvSpPr>
            <p:spPr bwMode="auto">
              <a:xfrm>
                <a:off x="623" y="1514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3" name="Line 39"/>
              <p:cNvSpPr>
                <a:spLocks noChangeShapeType="1"/>
              </p:cNvSpPr>
              <p:nvPr/>
            </p:nvSpPr>
            <p:spPr bwMode="auto">
              <a:xfrm>
                <a:off x="623" y="1603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4" name="Line 40"/>
              <p:cNvSpPr>
                <a:spLocks noChangeShapeType="1"/>
              </p:cNvSpPr>
              <p:nvPr/>
            </p:nvSpPr>
            <p:spPr bwMode="auto">
              <a:xfrm>
                <a:off x="623" y="158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5" name="Line 41"/>
              <p:cNvSpPr>
                <a:spLocks noChangeShapeType="1"/>
              </p:cNvSpPr>
              <p:nvPr/>
            </p:nvSpPr>
            <p:spPr bwMode="auto">
              <a:xfrm>
                <a:off x="623" y="1684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6" name="Line 42"/>
              <p:cNvSpPr>
                <a:spLocks noChangeShapeType="1"/>
              </p:cNvSpPr>
              <p:nvPr/>
            </p:nvSpPr>
            <p:spPr bwMode="auto">
              <a:xfrm>
                <a:off x="623" y="166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7" name="Line 43"/>
              <p:cNvSpPr>
                <a:spLocks noChangeShapeType="1"/>
              </p:cNvSpPr>
              <p:nvPr/>
            </p:nvSpPr>
            <p:spPr bwMode="auto">
              <a:xfrm>
                <a:off x="623" y="175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8" name="Line 44"/>
              <p:cNvSpPr>
                <a:spLocks noChangeShapeType="1"/>
              </p:cNvSpPr>
              <p:nvPr/>
            </p:nvSpPr>
            <p:spPr bwMode="auto">
              <a:xfrm>
                <a:off x="623" y="173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29" name="Line 45"/>
              <p:cNvSpPr>
                <a:spLocks noChangeShapeType="1"/>
              </p:cNvSpPr>
              <p:nvPr/>
            </p:nvSpPr>
            <p:spPr bwMode="auto">
              <a:xfrm>
                <a:off x="623" y="183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0" name="Line 46"/>
              <p:cNvSpPr>
                <a:spLocks noChangeShapeType="1"/>
              </p:cNvSpPr>
              <p:nvPr/>
            </p:nvSpPr>
            <p:spPr bwMode="auto">
              <a:xfrm>
                <a:off x="623" y="181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1" name="Line 47"/>
              <p:cNvSpPr>
                <a:spLocks noChangeShapeType="1"/>
              </p:cNvSpPr>
              <p:nvPr/>
            </p:nvSpPr>
            <p:spPr bwMode="auto">
              <a:xfrm>
                <a:off x="634" y="192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2" name="Line 48"/>
              <p:cNvSpPr>
                <a:spLocks noChangeShapeType="1"/>
              </p:cNvSpPr>
              <p:nvPr/>
            </p:nvSpPr>
            <p:spPr bwMode="auto">
              <a:xfrm>
                <a:off x="623" y="190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3" name="Line 49"/>
              <p:cNvSpPr>
                <a:spLocks noChangeShapeType="1"/>
              </p:cNvSpPr>
              <p:nvPr/>
            </p:nvSpPr>
            <p:spPr bwMode="auto">
              <a:xfrm>
                <a:off x="634" y="199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4" name="Line 50"/>
              <p:cNvSpPr>
                <a:spLocks noChangeShapeType="1"/>
              </p:cNvSpPr>
              <p:nvPr/>
            </p:nvSpPr>
            <p:spPr bwMode="auto">
              <a:xfrm>
                <a:off x="623" y="1978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5" name="Line 51"/>
              <p:cNvSpPr>
                <a:spLocks noChangeShapeType="1"/>
              </p:cNvSpPr>
              <p:nvPr/>
            </p:nvSpPr>
            <p:spPr bwMode="auto">
              <a:xfrm>
                <a:off x="634" y="207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6" name="Line 52"/>
              <p:cNvSpPr>
                <a:spLocks noChangeShapeType="1"/>
              </p:cNvSpPr>
              <p:nvPr/>
            </p:nvSpPr>
            <p:spPr bwMode="auto">
              <a:xfrm>
                <a:off x="623" y="2058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7" name="Line 53"/>
              <p:cNvSpPr>
                <a:spLocks noChangeShapeType="1"/>
              </p:cNvSpPr>
              <p:nvPr/>
            </p:nvSpPr>
            <p:spPr bwMode="auto">
              <a:xfrm>
                <a:off x="634" y="215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8" name="Line 54"/>
              <p:cNvSpPr>
                <a:spLocks noChangeShapeType="1"/>
              </p:cNvSpPr>
              <p:nvPr/>
            </p:nvSpPr>
            <p:spPr bwMode="auto">
              <a:xfrm>
                <a:off x="623" y="2139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39" name="Line 55"/>
              <p:cNvSpPr>
                <a:spLocks noChangeShapeType="1"/>
              </p:cNvSpPr>
              <p:nvPr/>
            </p:nvSpPr>
            <p:spPr bwMode="auto">
              <a:xfrm>
                <a:off x="634" y="2228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0" name="Line 56"/>
              <p:cNvSpPr>
                <a:spLocks noChangeShapeType="1"/>
              </p:cNvSpPr>
              <p:nvPr/>
            </p:nvSpPr>
            <p:spPr bwMode="auto">
              <a:xfrm>
                <a:off x="623" y="221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1" name="Line 57"/>
              <p:cNvSpPr>
                <a:spLocks noChangeShapeType="1"/>
              </p:cNvSpPr>
              <p:nvPr/>
            </p:nvSpPr>
            <p:spPr bwMode="auto">
              <a:xfrm>
                <a:off x="634" y="2308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2" name="Line 58"/>
              <p:cNvSpPr>
                <a:spLocks noChangeShapeType="1"/>
              </p:cNvSpPr>
              <p:nvPr/>
            </p:nvSpPr>
            <p:spPr bwMode="auto">
              <a:xfrm>
                <a:off x="623" y="229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3" name="Line 59"/>
              <p:cNvSpPr>
                <a:spLocks noChangeShapeType="1"/>
              </p:cNvSpPr>
              <p:nvPr/>
            </p:nvSpPr>
            <p:spPr bwMode="auto">
              <a:xfrm>
                <a:off x="623" y="238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4" name="Line 60"/>
              <p:cNvSpPr>
                <a:spLocks noChangeShapeType="1"/>
              </p:cNvSpPr>
              <p:nvPr/>
            </p:nvSpPr>
            <p:spPr bwMode="auto">
              <a:xfrm>
                <a:off x="623" y="2371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5" name="Line 61"/>
              <p:cNvSpPr>
                <a:spLocks noChangeShapeType="1"/>
              </p:cNvSpPr>
              <p:nvPr/>
            </p:nvSpPr>
            <p:spPr bwMode="auto">
              <a:xfrm>
                <a:off x="623" y="246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6" name="Line 62"/>
              <p:cNvSpPr>
                <a:spLocks noChangeShapeType="1"/>
              </p:cNvSpPr>
              <p:nvPr/>
            </p:nvSpPr>
            <p:spPr bwMode="auto">
              <a:xfrm>
                <a:off x="623" y="2442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7" name="Line 63"/>
              <p:cNvSpPr>
                <a:spLocks noChangeShapeType="1"/>
              </p:cNvSpPr>
              <p:nvPr/>
            </p:nvSpPr>
            <p:spPr bwMode="auto">
              <a:xfrm>
                <a:off x="623" y="2531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8" name="Line 64"/>
              <p:cNvSpPr>
                <a:spLocks noChangeShapeType="1"/>
              </p:cNvSpPr>
              <p:nvPr/>
            </p:nvSpPr>
            <p:spPr bwMode="auto">
              <a:xfrm>
                <a:off x="623" y="2514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49" name="Line 65"/>
              <p:cNvSpPr>
                <a:spLocks noChangeShapeType="1"/>
              </p:cNvSpPr>
              <p:nvPr/>
            </p:nvSpPr>
            <p:spPr bwMode="auto">
              <a:xfrm>
                <a:off x="623" y="2612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0" name="Line 66"/>
              <p:cNvSpPr>
                <a:spLocks noChangeShapeType="1"/>
              </p:cNvSpPr>
              <p:nvPr/>
            </p:nvSpPr>
            <p:spPr bwMode="auto">
              <a:xfrm>
                <a:off x="623" y="2594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1" name="Line 67"/>
              <p:cNvSpPr>
                <a:spLocks noChangeShapeType="1"/>
              </p:cNvSpPr>
              <p:nvPr/>
            </p:nvSpPr>
            <p:spPr bwMode="auto">
              <a:xfrm>
                <a:off x="623" y="2683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2" name="Line 68"/>
              <p:cNvSpPr>
                <a:spLocks noChangeShapeType="1"/>
              </p:cNvSpPr>
              <p:nvPr/>
            </p:nvSpPr>
            <p:spPr bwMode="auto">
              <a:xfrm>
                <a:off x="623" y="266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3" name="Line 69"/>
              <p:cNvSpPr>
                <a:spLocks noChangeShapeType="1"/>
              </p:cNvSpPr>
              <p:nvPr/>
            </p:nvSpPr>
            <p:spPr bwMode="auto">
              <a:xfrm>
                <a:off x="623" y="2763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4" name="Line 70"/>
              <p:cNvSpPr>
                <a:spLocks noChangeShapeType="1"/>
              </p:cNvSpPr>
              <p:nvPr/>
            </p:nvSpPr>
            <p:spPr bwMode="auto">
              <a:xfrm>
                <a:off x="623" y="274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5" name="Line 71"/>
              <p:cNvSpPr>
                <a:spLocks noChangeShapeType="1"/>
              </p:cNvSpPr>
              <p:nvPr/>
            </p:nvSpPr>
            <p:spPr bwMode="auto">
              <a:xfrm>
                <a:off x="634" y="2853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6" name="Line 72"/>
              <p:cNvSpPr>
                <a:spLocks noChangeShapeType="1"/>
              </p:cNvSpPr>
              <p:nvPr/>
            </p:nvSpPr>
            <p:spPr bwMode="auto">
              <a:xfrm>
                <a:off x="623" y="283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7" name="Line 73"/>
              <p:cNvSpPr>
                <a:spLocks noChangeShapeType="1"/>
              </p:cNvSpPr>
              <p:nvPr/>
            </p:nvSpPr>
            <p:spPr bwMode="auto">
              <a:xfrm>
                <a:off x="634" y="2924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8" name="Line 74"/>
              <p:cNvSpPr>
                <a:spLocks noChangeShapeType="1"/>
              </p:cNvSpPr>
              <p:nvPr/>
            </p:nvSpPr>
            <p:spPr bwMode="auto">
              <a:xfrm>
                <a:off x="623" y="290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59" name="Line 75"/>
              <p:cNvSpPr>
                <a:spLocks noChangeShapeType="1"/>
              </p:cNvSpPr>
              <p:nvPr/>
            </p:nvSpPr>
            <p:spPr bwMode="auto">
              <a:xfrm>
                <a:off x="634" y="3004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0" name="Line 76"/>
              <p:cNvSpPr>
                <a:spLocks noChangeShapeType="1"/>
              </p:cNvSpPr>
              <p:nvPr/>
            </p:nvSpPr>
            <p:spPr bwMode="auto">
              <a:xfrm>
                <a:off x="623" y="298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1" name="Line 77"/>
              <p:cNvSpPr>
                <a:spLocks noChangeShapeType="1"/>
              </p:cNvSpPr>
              <p:nvPr/>
            </p:nvSpPr>
            <p:spPr bwMode="auto">
              <a:xfrm>
                <a:off x="634" y="3085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2" name="Line 78"/>
              <p:cNvSpPr>
                <a:spLocks noChangeShapeType="1"/>
              </p:cNvSpPr>
              <p:nvPr/>
            </p:nvSpPr>
            <p:spPr bwMode="auto">
              <a:xfrm>
                <a:off x="623" y="306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3" name="Line 79"/>
              <p:cNvSpPr>
                <a:spLocks noChangeShapeType="1"/>
              </p:cNvSpPr>
              <p:nvPr/>
            </p:nvSpPr>
            <p:spPr bwMode="auto">
              <a:xfrm>
                <a:off x="634" y="315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4" name="Line 80"/>
              <p:cNvSpPr>
                <a:spLocks noChangeShapeType="1"/>
              </p:cNvSpPr>
              <p:nvPr/>
            </p:nvSpPr>
            <p:spPr bwMode="auto">
              <a:xfrm>
                <a:off x="623" y="3138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5" name="Line 81"/>
              <p:cNvSpPr>
                <a:spLocks noChangeShapeType="1"/>
              </p:cNvSpPr>
              <p:nvPr/>
            </p:nvSpPr>
            <p:spPr bwMode="auto">
              <a:xfrm>
                <a:off x="634" y="323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6" name="Line 82"/>
              <p:cNvSpPr>
                <a:spLocks noChangeShapeType="1"/>
              </p:cNvSpPr>
              <p:nvPr/>
            </p:nvSpPr>
            <p:spPr bwMode="auto">
              <a:xfrm>
                <a:off x="623" y="3219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7" name="Line 83"/>
              <p:cNvSpPr>
                <a:spLocks noChangeShapeType="1"/>
              </p:cNvSpPr>
              <p:nvPr/>
            </p:nvSpPr>
            <p:spPr bwMode="auto">
              <a:xfrm>
                <a:off x="623" y="331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8" name="Line 84"/>
              <p:cNvSpPr>
                <a:spLocks noChangeShapeType="1"/>
              </p:cNvSpPr>
              <p:nvPr/>
            </p:nvSpPr>
            <p:spPr bwMode="auto">
              <a:xfrm>
                <a:off x="612" y="3299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69" name="Line 85"/>
              <p:cNvSpPr>
                <a:spLocks noChangeShapeType="1"/>
              </p:cNvSpPr>
              <p:nvPr/>
            </p:nvSpPr>
            <p:spPr bwMode="auto">
              <a:xfrm>
                <a:off x="623" y="3397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0" name="Line 86"/>
              <p:cNvSpPr>
                <a:spLocks noChangeShapeType="1"/>
              </p:cNvSpPr>
              <p:nvPr/>
            </p:nvSpPr>
            <p:spPr bwMode="auto">
              <a:xfrm>
                <a:off x="612" y="3379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1" name="Line 87"/>
              <p:cNvSpPr>
                <a:spLocks noChangeShapeType="1"/>
              </p:cNvSpPr>
              <p:nvPr/>
            </p:nvSpPr>
            <p:spPr bwMode="auto">
              <a:xfrm>
                <a:off x="623" y="3486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2" name="Line 88"/>
              <p:cNvSpPr>
                <a:spLocks noChangeShapeType="1"/>
              </p:cNvSpPr>
              <p:nvPr/>
            </p:nvSpPr>
            <p:spPr bwMode="auto">
              <a:xfrm>
                <a:off x="623" y="3469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3" name="Line 89"/>
              <p:cNvSpPr>
                <a:spLocks noChangeShapeType="1"/>
              </p:cNvSpPr>
              <p:nvPr/>
            </p:nvSpPr>
            <p:spPr bwMode="auto">
              <a:xfrm>
                <a:off x="623" y="3558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4" name="Line 90"/>
              <p:cNvSpPr>
                <a:spLocks noChangeShapeType="1"/>
              </p:cNvSpPr>
              <p:nvPr/>
            </p:nvSpPr>
            <p:spPr bwMode="auto">
              <a:xfrm>
                <a:off x="623" y="354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5" name="Line 91"/>
              <p:cNvSpPr>
                <a:spLocks noChangeShapeType="1"/>
              </p:cNvSpPr>
              <p:nvPr/>
            </p:nvSpPr>
            <p:spPr bwMode="auto">
              <a:xfrm>
                <a:off x="623" y="3629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6" name="Line 92"/>
              <p:cNvSpPr>
                <a:spLocks noChangeShapeType="1"/>
              </p:cNvSpPr>
              <p:nvPr/>
            </p:nvSpPr>
            <p:spPr bwMode="auto">
              <a:xfrm>
                <a:off x="623" y="362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7" name="Line 93"/>
              <p:cNvSpPr>
                <a:spLocks noChangeShapeType="1"/>
              </p:cNvSpPr>
              <p:nvPr/>
            </p:nvSpPr>
            <p:spPr bwMode="auto">
              <a:xfrm>
                <a:off x="623" y="3710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8" name="Line 94"/>
              <p:cNvSpPr>
                <a:spLocks noChangeShapeType="1"/>
              </p:cNvSpPr>
              <p:nvPr/>
            </p:nvSpPr>
            <p:spPr bwMode="auto">
              <a:xfrm>
                <a:off x="623" y="3692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79" name="Line 95"/>
              <p:cNvSpPr>
                <a:spLocks noChangeShapeType="1"/>
              </p:cNvSpPr>
              <p:nvPr/>
            </p:nvSpPr>
            <p:spPr bwMode="auto">
              <a:xfrm>
                <a:off x="623" y="3781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480" name="Line 96"/>
              <p:cNvSpPr>
                <a:spLocks noChangeShapeType="1"/>
              </p:cNvSpPr>
              <p:nvPr/>
            </p:nvSpPr>
            <p:spPr bwMode="auto">
              <a:xfrm>
                <a:off x="623" y="3772"/>
                <a:ext cx="4482" cy="1"/>
              </a:xfrm>
              <a:prstGeom prst="line">
                <a:avLst/>
              </a:prstGeom>
              <a:noFill/>
              <a:ln w="34925">
                <a:solidFill>
                  <a:srgbClr val="1F1A17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16391" name="Rectangle 98"/>
            <p:cNvSpPr>
              <a:spLocks noChangeArrowheads="1"/>
            </p:cNvSpPr>
            <p:nvPr/>
          </p:nvSpPr>
          <p:spPr bwMode="auto">
            <a:xfrm>
              <a:off x="567" y="1403"/>
              <a:ext cx="404" cy="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pt-BR" sz="580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endParaRPr lang="pt-BR"/>
            </a:p>
          </p:txBody>
        </p:sp>
      </p:grpSp>
    </p:spTree>
  </p:cSld>
  <p:clrMapOvr>
    <a:masterClrMapping/>
  </p:clrMapOvr>
  <p:transition>
    <p:plus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0825" y="333375"/>
            <a:ext cx="8713788" cy="1143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endParaRPr lang="pt-BR" sz="30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 eaLnBrk="0" hangingPunct="0">
              <a:defRPr/>
            </a:pPr>
            <a:r>
              <a:rPr lang="pt-BR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Despesa Empenhada e Liquidada de SETEMBRO A DEZEMBRO/2025</a:t>
            </a:r>
          </a:p>
          <a:p>
            <a:pPr algn="ctr" eaLnBrk="0" hangingPunct="0">
              <a:defRPr/>
            </a:pPr>
            <a:endParaRPr lang="pt-BR" sz="2400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Rectangle 5"/>
          <p:cNvSpPr txBox="1">
            <a:spLocks/>
          </p:cNvSpPr>
          <p:nvPr/>
        </p:nvSpPr>
        <p:spPr>
          <a:xfrm>
            <a:off x="285750" y="1628800"/>
            <a:ext cx="8501063" cy="3943340"/>
          </a:xfrm>
          <a:prstGeom prst="rect">
            <a:avLst/>
          </a:prstGeom>
        </p:spPr>
        <p:txBody>
          <a:bodyPr/>
          <a:lstStyle/>
          <a:p>
            <a:pPr marL="365125" indent="-255588" algn="r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800" dirty="0">
                <a:latin typeface="+mn-lt"/>
              </a:rPr>
              <a:t>Valor Empenhado:                     5.520.132,12                 </a:t>
            </a:r>
            <a:endParaRPr lang="pt-BR" sz="2800" b="1" dirty="0">
              <a:latin typeface="+mn-lt"/>
            </a:endParaRPr>
          </a:p>
          <a:p>
            <a:pPr marL="365125" indent="-255588" algn="r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800" dirty="0">
                <a:latin typeface="+mn-lt"/>
              </a:rPr>
              <a:t>Valor Liquidado:                        5.514.882,96</a:t>
            </a:r>
            <a:endParaRPr lang="pt-BR" sz="2800" b="1" dirty="0">
              <a:latin typeface="+mn-lt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800" dirty="0">
                <a:latin typeface="+mn-lt"/>
              </a:rPr>
              <a:t> Saldo a Liquidar:                              5.249,16</a:t>
            </a:r>
          </a:p>
          <a:p>
            <a:pPr marL="109537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800" dirty="0">
                <a:latin typeface="+mn-lt"/>
              </a:rPr>
              <a:t>	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800" dirty="0">
                <a:latin typeface="+mn-lt"/>
              </a:rPr>
              <a:t>   SALDO a liquidar, ou seja, todos serviços e compras de mercadorias que não foram executados e/ou entregues ao IPSEMB até 31/12/2025.</a:t>
            </a:r>
          </a:p>
        </p:txBody>
      </p:sp>
    </p:spTree>
  </p:cSld>
  <p:clrMapOvr>
    <a:masterClrMapping/>
  </p:clrMapOvr>
  <p:transition>
    <p:plu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/>
          </p:cNvSpPr>
          <p:nvPr/>
        </p:nvSpPr>
        <p:spPr>
          <a:xfrm>
            <a:off x="684213" y="620713"/>
            <a:ext cx="7772400" cy="108009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Despesa Empenhada  de SETEMBRO A DEZEMBRO/2025</a:t>
            </a:r>
          </a:p>
        </p:txBody>
      </p:sp>
      <p:graphicFrame>
        <p:nvGraphicFramePr>
          <p:cNvPr id="6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836698"/>
              </p:ext>
            </p:extLst>
          </p:nvPr>
        </p:nvGraphicFramePr>
        <p:xfrm>
          <a:off x="755576" y="2204864"/>
          <a:ext cx="7969602" cy="282285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854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570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1.113.755,28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1.094.740,68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1.105.464,87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2.206.171,29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5.520.132,12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lus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/>
          </p:cNvSpPr>
          <p:nvPr/>
        </p:nvSpPr>
        <p:spPr>
          <a:xfrm>
            <a:off x="468313" y="620713"/>
            <a:ext cx="7772400" cy="147002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32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Despesa Liquidada – SETEMBRO A DEZEBRO/2025</a:t>
            </a:r>
          </a:p>
        </p:txBody>
      </p:sp>
      <p:graphicFrame>
        <p:nvGraphicFramePr>
          <p:cNvPr id="4" name="Espaço Reservado para Conteúd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5044157"/>
              </p:ext>
            </p:extLst>
          </p:nvPr>
        </p:nvGraphicFramePr>
        <p:xfrm>
          <a:off x="809633" y="2595322"/>
          <a:ext cx="7848872" cy="209940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18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30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1.113.755,28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425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1.094.740,68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911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1.105.464,87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7808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2.200.922,13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63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5.514.882,96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lus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332656"/>
            <a:ext cx="76328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RENDIMENTOS NO PERIODO SETEMBRO A DEZEMBRO/2025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536973"/>
              </p:ext>
            </p:extLst>
          </p:nvPr>
        </p:nvGraphicFramePr>
        <p:xfrm>
          <a:off x="611560" y="1556792"/>
          <a:ext cx="7920880" cy="376019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389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18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7342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173,753,01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342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188.794,01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7342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161.031,01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342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172.333,89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1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baseline="0" dirty="0"/>
                        <a:t>Total de Rendimentos 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695.912,01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7661"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883873"/>
              </p:ext>
            </p:extLst>
          </p:nvPr>
        </p:nvGraphicFramePr>
        <p:xfrm>
          <a:off x="539551" y="1772815"/>
          <a:ext cx="7992889" cy="269301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88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1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8215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14.613.245,21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7477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14.829,467,99</a:t>
                      </a:r>
                    </a:p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pt-BR" sz="1800" b="1" dirty="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225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15.003.576,83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614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pt-BR" sz="18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15.464.763,12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323528" y="548680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TOTAL DO ATIVO DO IPSEMB NO PERIODO SETEMBRO A DEZEMBRO/2025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836712"/>
            <a:ext cx="7776864" cy="45048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400" dirty="0"/>
          </a:p>
          <a:p>
            <a:pPr marL="365125" indent="-255588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3200" b="1" dirty="0"/>
              <a:t>Total de Inativos: 263</a:t>
            </a:r>
          </a:p>
          <a:p>
            <a:pPr marL="365125" indent="-255588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3200" b="1" dirty="0"/>
              <a:t> SENDO:</a:t>
            </a:r>
          </a:p>
          <a:p>
            <a:pPr marL="365125" indent="-255588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3200" b="1" dirty="0"/>
              <a:t> 229 Aposentados </a:t>
            </a:r>
          </a:p>
          <a:p>
            <a:pPr marL="365125" indent="-255588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3200" b="1" dirty="0"/>
              <a:t>34 Pensionistas </a:t>
            </a:r>
          </a:p>
          <a:p>
            <a:pPr marL="365125" indent="-255588" algn="ctr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332657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GASTO MENSAL DO IPSEMB COM APOSENTADOS NO PERIODO </a:t>
            </a:r>
          </a:p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SETEMBRO A DEZEMBRO/2025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607677"/>
              </p:ext>
            </p:extLst>
          </p:nvPr>
        </p:nvGraphicFramePr>
        <p:xfrm>
          <a:off x="683567" y="1844823"/>
          <a:ext cx="7848873" cy="216024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006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2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837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991.721,52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284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988.078,18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849.067,57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1.977.441,57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476672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GASTO MENSAL DO IPSEMB COM PENSIONISTAS NO PERIODO  </a:t>
            </a:r>
          </a:p>
          <a:p>
            <a:pPr algn="ctr">
              <a:defRPr/>
            </a:pPr>
            <a:endParaRPr lang="pt-BR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SETENBRO A DEZEMBRO/2025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592741"/>
              </p:ext>
            </p:extLst>
          </p:nvPr>
        </p:nvGraphicFramePr>
        <p:xfrm>
          <a:off x="755576" y="1916831"/>
          <a:ext cx="7920880" cy="24014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150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01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70.565,75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148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69.047,75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148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69.047,75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055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138.095,50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00034" y="357166"/>
            <a:ext cx="82153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GASTO MENSAL DO IPSEMB COM DESPESAS ADMINISTRATIVAS NO</a:t>
            </a:r>
          </a:p>
          <a:p>
            <a:pPr algn="ctr">
              <a:defRPr/>
            </a:pPr>
            <a:endParaRPr lang="pt-BR" b="1" dirty="0"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  <a:p>
            <a:pPr algn="ctr">
              <a:defRPr/>
            </a:pP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 PERIODO SETEMBRO A DEZEMBRO/2025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7198023"/>
              </p:ext>
            </p:extLst>
          </p:nvPr>
        </p:nvGraphicFramePr>
        <p:xfrm>
          <a:off x="571472" y="2000240"/>
          <a:ext cx="7572429" cy="279041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214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6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7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5484">
                <a:tc>
                  <a:txBody>
                    <a:bodyPr/>
                    <a:lstStyle/>
                    <a:p>
                      <a:endParaRPr lang="pt-B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/>
                        <a:t>Limite Mensal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0" dirty="0"/>
                        <a:t>Total Gasto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484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44.413,69</a:t>
                      </a:r>
                    </a:p>
                    <a:p>
                      <a:pPr algn="r" fontAlgn="ctr"/>
                      <a:endParaRPr lang="pt-BR" sz="18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18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27.848,66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096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43.601,80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pt-BR" sz="1800" b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15.535,52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096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44.737,30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pt-BR" sz="1800" b="0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15.543,29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0573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45.128,91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latin typeface="+mj-lt"/>
                          <a:ea typeface="Times New Roman"/>
                          <a:cs typeface="Times New Roman"/>
                        </a:rPr>
                        <a:t>31.003,79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8313" y="188641"/>
            <a:ext cx="7991475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</a:rPr>
              <a:t>INFORMAÇÕES ADMINISTRATIVAS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</a:rPr>
              <a:t>PERIODO SETEMBRO A DEZEMBRO/2025</a:t>
            </a:r>
            <a:endParaRPr lang="pt-BR" sz="2800" dirty="0">
              <a:latin typeface="+mj-lt"/>
            </a:endParaRPr>
          </a:p>
        </p:txBody>
      </p:sp>
      <p:sp useBgFill="1">
        <p:nvSpPr>
          <p:cNvPr id="3" name="Espaço Reservado para Conteúdo 4"/>
          <p:cNvSpPr txBox="1">
            <a:spLocks/>
          </p:cNvSpPr>
          <p:nvPr/>
        </p:nvSpPr>
        <p:spPr>
          <a:xfrm>
            <a:off x="428596" y="1571612"/>
            <a:ext cx="8391876" cy="4809716"/>
          </a:xfrm>
          <a:prstGeom prst="rect">
            <a:avLst/>
          </a:prstGeom>
        </p:spPr>
        <p:txBody>
          <a:bodyPr/>
          <a:lstStyle/>
          <a:p>
            <a:pPr marL="365125" indent="-255588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2800" u="sng" dirty="0">
              <a:latin typeface="+mn-lt"/>
            </a:endParaRPr>
          </a:p>
          <a:p>
            <a:pPr marL="365125" indent="-255588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800" u="sng" dirty="0">
                <a:latin typeface="+mn-lt"/>
              </a:rPr>
              <a:t>Aposentadorias/Pensões do Período</a:t>
            </a:r>
          </a:p>
          <a:p>
            <a:pPr marL="365125" indent="-255588" algn="ct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2800" u="sng" dirty="0">
              <a:latin typeface="+mn-lt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rgbClr val="FF0000"/>
                </a:solidFill>
              </a:rPr>
              <a:t>ELIENE MARIA DE SOUZA RODRIGUES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rgbClr val="FF0000"/>
                </a:solidFill>
              </a:rPr>
              <a:t>JOSÉ MARIA DA SILVA   </a:t>
            </a:r>
            <a:r>
              <a:rPr lang="pt-BR" sz="2400" b="1" dirty="0">
                <a:latin typeface="Arial" pitchFamily="34" charset="0"/>
                <a:cs typeface="Arial" pitchFamily="34" charset="0"/>
              </a:rPr>
              <a:t> 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rgbClr val="FF0000"/>
                </a:solidFill>
              </a:rPr>
              <a:t>JULIA CRISTINA DE MELO MARTINS OLIVEIRA</a:t>
            </a: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rgbClr val="FF0000"/>
                </a:solidFill>
              </a:rPr>
              <a:t>RENATA APARECIDA BEVILACQUA</a:t>
            </a: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rgbClr val="FF0000"/>
                </a:solidFill>
              </a:rPr>
              <a:t>SILVA LOURENÇO</a:t>
            </a: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400" b="1" dirty="0">
              <a:solidFill>
                <a:srgbClr val="FF0000"/>
              </a:solidFill>
            </a:endParaRPr>
          </a:p>
          <a:p>
            <a:pPr marL="452437" indent="-342900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anose="05000000000000000000" pitchFamily="2" charset="2"/>
              <a:buChar char="ü"/>
              <a:defRPr/>
            </a:pPr>
            <a:endParaRPr lang="pt-BR" sz="2400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200" dirty="0">
              <a:latin typeface="Arial" pitchFamily="34" charset="0"/>
              <a:cs typeface="Arial" pitchFamily="34" charset="0"/>
            </a:endParaRPr>
          </a:p>
          <a:p>
            <a:pPr marL="365125" indent="-255588" algn="just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Char char="ü"/>
              <a:defRPr/>
            </a:pPr>
            <a:endParaRPr lang="pt-BR" sz="2000" dirty="0"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34" name="Espaço Reservado para Conteúdo 4"/>
          <p:cNvSpPr>
            <a:spLocks noGrp="1"/>
          </p:cNvSpPr>
          <p:nvPr>
            <p:ph idx="1"/>
          </p:nvPr>
        </p:nvSpPr>
        <p:spPr>
          <a:xfrm>
            <a:off x="467544" y="1916832"/>
            <a:ext cx="8208144" cy="3599731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pt-BR" dirty="0"/>
              <a:t>	Os valores informados nesta Audiência Pública são valores do IPSEMB referente aos meses de </a:t>
            </a:r>
            <a:r>
              <a:rPr lang="pt-BR" sz="24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SETEMBRO A DEZEMBRO/</a:t>
            </a:r>
            <a:r>
              <a:rPr lang="pt-BR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2025</a:t>
            </a:r>
            <a:r>
              <a:rPr lang="pt-BR" dirty="0"/>
              <a:t>. São Informações Contábeis e Administrativas desta Entidade.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b="0" dirty="0"/>
              <a:t>Informações Gerenciais e Contábeis</a:t>
            </a:r>
          </a:p>
        </p:txBody>
      </p:sp>
    </p:spTree>
  </p:cSld>
  <p:clrMapOvr>
    <a:masterClrMapping/>
  </p:clrMapOvr>
  <p:transition>
    <p:plus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ctrTitle" idx="4294967295"/>
          </p:nvPr>
        </p:nvSpPr>
        <p:spPr>
          <a:xfrm>
            <a:off x="683568" y="642938"/>
            <a:ext cx="7632848" cy="120188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dirty="0"/>
              <a:t>RECEITA</a:t>
            </a:r>
          </a:p>
        </p:txBody>
      </p:sp>
      <p:sp>
        <p:nvSpPr>
          <p:cNvPr id="19459" name="Subtítulo 2"/>
          <p:cNvSpPr>
            <a:spLocks noGrp="1"/>
          </p:cNvSpPr>
          <p:nvPr>
            <p:ph type="subTitle" idx="4294967295"/>
          </p:nvPr>
        </p:nvSpPr>
        <p:spPr>
          <a:xfrm>
            <a:off x="395288" y="1557338"/>
            <a:ext cx="8497887" cy="43195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pt-BR" dirty="0"/>
              <a:t>	É toda entrada de dinheiro nos cofres do Instituto de Previdência. Isto acontece quando a prefeitura e a câmara repassam dinheiro para o Instituto, é o que chamamos de obrigações patronais que são geradas de maneira proporcional aos salários pagos a cada servidor.</a:t>
            </a:r>
          </a:p>
        </p:txBody>
      </p:sp>
    </p:spTree>
  </p:cSld>
  <p:clrMapOvr>
    <a:masterClrMapping/>
  </p:clrMapOvr>
  <p:transition>
    <p:plu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ctrTitle" idx="4294967295"/>
          </p:nvPr>
        </p:nvSpPr>
        <p:spPr>
          <a:xfrm>
            <a:off x="467544" y="642938"/>
            <a:ext cx="7848872" cy="105787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800" dirty="0"/>
              <a:t>RECEITA</a:t>
            </a:r>
          </a:p>
        </p:txBody>
      </p:sp>
      <p:sp>
        <p:nvSpPr>
          <p:cNvPr id="15363" name="Subtítulo 2"/>
          <p:cNvSpPr>
            <a:spLocks noGrp="1"/>
          </p:cNvSpPr>
          <p:nvPr>
            <p:ph type="subTitle" idx="4294967295"/>
          </p:nvPr>
        </p:nvSpPr>
        <p:spPr>
          <a:xfrm>
            <a:off x="395288" y="1643050"/>
            <a:ext cx="8208962" cy="4090207"/>
          </a:xfrm>
        </p:spPr>
        <p:txBody>
          <a:bodyPr>
            <a:normAutofit fontScale="250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pt-BR" dirty="0"/>
          </a:p>
          <a:p>
            <a:pPr marL="365760" indent="-256032" algn="just" eaLnBrk="1" fontAlgn="auto" hangingPunct="1">
              <a:lnSpc>
                <a:spcPct val="16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pt-BR" dirty="0"/>
              <a:t>	</a:t>
            </a:r>
            <a:r>
              <a:rPr lang="pt-BR" sz="10800" dirty="0"/>
              <a:t>É também receita do Instituto a contribuição descontada de cada servidor. É o desconto que é demonstrado no contracheque de cada um ao receber o salário do mês. E também o rendimento gerado no banco pela aplicação destas receitas.</a:t>
            </a:r>
          </a:p>
        </p:txBody>
      </p:sp>
    </p:spTree>
  </p:cSld>
  <p:clrMapOvr>
    <a:masterClrMapping/>
  </p:clrMapOvr>
  <p:transition>
    <p:plu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42910" y="571481"/>
            <a:ext cx="80724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pt-BR" sz="30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REPASSE SEGURADO DE SETEMBRO A DEZEMBRO/2025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785892"/>
              </p:ext>
            </p:extLst>
          </p:nvPr>
        </p:nvGraphicFramePr>
        <p:xfrm>
          <a:off x="642910" y="2214554"/>
          <a:ext cx="7969602" cy="297387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854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4570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211.184,77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191.746,22</a:t>
                      </a:r>
                    </a:p>
                    <a:p>
                      <a:pPr algn="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189.988,60</a:t>
                      </a:r>
                    </a:p>
                    <a:p>
                      <a:pPr algn="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dirty="0"/>
                        <a:t>553.829,69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457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1.146.749,28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ctrTitle" idx="4294967295"/>
          </p:nvPr>
        </p:nvSpPr>
        <p:spPr>
          <a:xfrm>
            <a:off x="1043608" y="357188"/>
            <a:ext cx="7272808" cy="164306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600" dirty="0"/>
              <a:t>COMPARATIVO RECEITA – 2024/2025</a:t>
            </a:r>
            <a:br>
              <a:rPr lang="pt-BR" sz="3600" dirty="0"/>
            </a:br>
            <a:r>
              <a:rPr lang="pt-BR" sz="3600" dirty="0"/>
              <a:t>SETEMBRO A DEZEMBRO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845068"/>
              </p:ext>
            </p:extLst>
          </p:nvPr>
        </p:nvGraphicFramePr>
        <p:xfrm>
          <a:off x="467544" y="2500306"/>
          <a:ext cx="8097387" cy="25996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82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8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42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1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1908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Exercício</a:t>
                      </a:r>
                      <a:r>
                        <a:rPr lang="pt-BR" b="1" baseline="0" dirty="0"/>
                        <a:t> 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Exercício</a:t>
                      </a:r>
                      <a:r>
                        <a:rPr lang="pt-BR" b="1" baseline="0" dirty="0"/>
                        <a:t> </a:t>
                      </a:r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908"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237.021,10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/>
                        <a:t>SETEMBRO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1.324.812,77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908"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269.713,90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OUTUBRO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1.288.569,40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908"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221.492,27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NOVEMBRO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1.253.540,90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908"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1.763.329,91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DEZEMBRO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0" dirty="0"/>
                        <a:t>2.841.810,09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2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3.892.893,19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="1" dirty="0"/>
                        <a:t>TOTAL</a:t>
                      </a:r>
                    </a:p>
                    <a:p>
                      <a:endParaRPr lang="pt-B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BR" b="1" dirty="0"/>
                        <a:t>6.708.733,16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lu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652653"/>
              </p:ext>
            </p:extLst>
          </p:nvPr>
        </p:nvGraphicFramePr>
        <p:xfrm>
          <a:off x="457200" y="1481138"/>
          <a:ext cx="8229601" cy="4770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5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3282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Bimestre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Previsto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Arrecadado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Percentual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dirty="0"/>
                        <a:t>Primeiro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2.375.279,08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2.543.913,41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107,09 %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dirty="0"/>
                        <a:t>Segundo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2.375.279,08</a:t>
                      </a:r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3.689.395,27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155,32 %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dirty="0"/>
                        <a:t>Terceiro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2.375.279,08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Sans Unicode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1.806.687,21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76,06%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dirty="0"/>
                        <a:t>Quarto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2.375.279,08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Sans Unicode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2.474.896,06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104,19%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dirty="0"/>
                        <a:t>Quinto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2.375.279,08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Sans Unicode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2.613.382,17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   110,02%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dirty="0"/>
                        <a:t>Sexto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2.375.279,08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Lucida Sans Unicode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4.095.350,99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172,41%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3282">
                <a:tc>
                  <a:txBody>
                    <a:bodyPr/>
                    <a:lstStyle/>
                    <a:p>
                      <a:r>
                        <a:rPr lang="pt-BR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14.251.674,45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17.223.625,11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3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/>
              <a:t>Metas de Arrecadação</a:t>
            </a:r>
          </a:p>
        </p:txBody>
      </p:sp>
    </p:spTree>
  </p:cSld>
  <p:clrMapOvr>
    <a:masterClrMapping/>
  </p:clrMapOvr>
  <p:transition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0" y="428625"/>
            <a:ext cx="8858250" cy="76812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dirty="0"/>
              <a:t>  Analise da Meta de Arrecadação</a:t>
            </a:r>
          </a:p>
        </p:txBody>
      </p:sp>
      <p:sp>
        <p:nvSpPr>
          <p:cNvPr id="23555" name="Subtítulo 2"/>
          <p:cNvSpPr>
            <a:spLocks noGrp="1"/>
          </p:cNvSpPr>
          <p:nvPr>
            <p:ph type="subTitle" idx="4294967295"/>
          </p:nvPr>
        </p:nvSpPr>
        <p:spPr>
          <a:xfrm>
            <a:off x="179512" y="1196752"/>
            <a:ext cx="8569325" cy="5256584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pt-BR" dirty="0"/>
              <a:t>  </a:t>
            </a:r>
            <a:r>
              <a:rPr lang="pt-BR" sz="2400" dirty="0"/>
              <a:t>A Variação de Arrecadação no IPSEMB em relação ao valor previsto, foi: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sz="2400" dirty="0"/>
              <a:t> Primeiro Bimestre a maior   7,09%</a:t>
            </a:r>
            <a:endParaRPr lang="pt-BR" sz="2400" b="1" dirty="0"/>
          </a:p>
          <a:p>
            <a:pPr eaLnBrk="1" hangingPunct="1">
              <a:buFont typeface="Wingdings" pitchFamily="2" charset="2"/>
              <a:buChar char="ü"/>
            </a:pPr>
            <a:r>
              <a:rPr lang="pt-BR" sz="2400" dirty="0"/>
              <a:t> Segundo Bimestre a maior  55,32%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sz="2400" dirty="0"/>
              <a:t> Terceiro Bimestre a menor  23,94%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sz="2400" dirty="0"/>
              <a:t> Quarto Bimestre a maior     4,19 %   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sz="2400" dirty="0"/>
              <a:t> Quinto Bimestre a maior     10,02%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pt-BR" sz="2400" dirty="0"/>
              <a:t> Sexto Bimestre a maior       72,41%</a:t>
            </a:r>
          </a:p>
          <a:p>
            <a:pPr algn="ctr" eaLnBrk="1" hangingPunct="1">
              <a:buNone/>
            </a:pPr>
            <a:r>
              <a:rPr lang="pt-BR" sz="2400" dirty="0">
                <a:solidFill>
                  <a:srgbClr val="FF0000"/>
                </a:solidFill>
              </a:rPr>
              <a:t>VALOR EM REAIS ARRECADADO A MENOR PELO INSTITUTO EM RELAÇÃO A PREVISÃO ORÇAMENTÁRIA PARA O SEGUNDO QUADRIMESTRE:</a:t>
            </a:r>
          </a:p>
          <a:p>
            <a:pPr algn="ctr" eaLnBrk="1" hangingPunct="1">
              <a:buNone/>
            </a:pPr>
            <a:r>
              <a:rPr lang="pt-BR" dirty="0">
                <a:solidFill>
                  <a:srgbClr val="FF0000"/>
                </a:solidFill>
              </a:rPr>
              <a:t>R$468.974,89</a:t>
            </a:r>
          </a:p>
          <a:p>
            <a:pPr eaLnBrk="1" hangingPunct="1"/>
            <a:endParaRPr lang="pt-BR" b="1" dirty="0"/>
          </a:p>
          <a:p>
            <a:pPr eaLnBrk="1" hangingPunct="1"/>
            <a:endParaRPr lang="pt-BR" dirty="0"/>
          </a:p>
        </p:txBody>
      </p:sp>
    </p:spTree>
  </p:cSld>
  <p:clrMapOvr>
    <a:masterClrMapping/>
  </p:clrMapOvr>
  <p:transition>
    <p:plus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/>
          </p:cNvSpPr>
          <p:nvPr/>
        </p:nvSpPr>
        <p:spPr>
          <a:xfrm>
            <a:off x="611188" y="476250"/>
            <a:ext cx="7772400" cy="1470025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pt-BR" sz="41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Despesa</a:t>
            </a:r>
          </a:p>
        </p:txBody>
      </p:sp>
      <p:sp>
        <p:nvSpPr>
          <p:cNvPr id="3" name="Rectangle 5"/>
          <p:cNvSpPr txBox="1">
            <a:spLocks/>
          </p:cNvSpPr>
          <p:nvPr/>
        </p:nvSpPr>
        <p:spPr>
          <a:xfrm>
            <a:off x="611188" y="1628775"/>
            <a:ext cx="7993062" cy="4010025"/>
          </a:xfrm>
          <a:prstGeom prst="rect">
            <a:avLst/>
          </a:prstGeom>
        </p:spPr>
        <p:txBody>
          <a:bodyPr/>
          <a:lstStyle/>
          <a:p>
            <a:pPr marL="365125" indent="-255588" algn="just" eaLnBrk="0" hangingPunct="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700" b="1" dirty="0">
                <a:latin typeface="+mn-lt"/>
              </a:rPr>
              <a:t>Valor Empenhado: </a:t>
            </a:r>
            <a:r>
              <a:rPr lang="pt-BR" sz="2700" dirty="0">
                <a:latin typeface="+mn-lt"/>
              </a:rPr>
              <a:t>Intenção de Compra de materiais, serviços e investimentos;</a:t>
            </a:r>
          </a:p>
          <a:p>
            <a:pPr marL="365125" indent="-255588" algn="just" eaLnBrk="0" hangingPunct="0">
              <a:lnSpc>
                <a:spcPct val="150000"/>
              </a:lnSpc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700" dirty="0">
                <a:latin typeface="+mn-lt"/>
              </a:rPr>
              <a:t>   Obs.: No valor Empenhado consta o valor global de contratos e licitações públicas.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700" dirty="0">
              <a:latin typeface="+mn-lt"/>
            </a:endParaRP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r>
              <a:rPr lang="pt-BR" sz="2700" b="1" dirty="0">
                <a:latin typeface="+mn-lt"/>
              </a:rPr>
              <a:t>Valor Liquidado: </a:t>
            </a:r>
            <a:r>
              <a:rPr lang="pt-BR" sz="2700" dirty="0">
                <a:latin typeface="+mn-lt"/>
              </a:rPr>
              <a:t> Ato de entrega da Mercadoria e/ou Serviço.</a:t>
            </a:r>
          </a:p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2700" dirty="0">
              <a:latin typeface="+mn-lt"/>
            </a:endParaRPr>
          </a:p>
        </p:txBody>
      </p:sp>
    </p:spTree>
  </p:cSld>
  <p:clrMapOvr>
    <a:masterClrMapping/>
  </p:clrMapOvr>
  <p:transition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diencia RPPS Ipsemb 2º QUADRIMESTRE 2014">
  <a:themeElements>
    <a:clrScheme name="Metrô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ô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2.xml><?xml version="1.0" encoding="utf-8"?>
<a:themeOverride xmlns:a="http://schemas.openxmlformats.org/drawingml/2006/main">
  <a:clrScheme name="Metrô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3.xml><?xml version="1.0" encoding="utf-8"?>
<a:themeOverride xmlns:a="http://schemas.openxmlformats.org/drawingml/2006/main">
  <a:clrScheme name="Metrô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ppt/theme/themeOverride4.xml><?xml version="1.0" encoding="utf-8"?>
<a:themeOverride xmlns:a="http://schemas.openxmlformats.org/drawingml/2006/main">
  <a:clrScheme name="Metrô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Audiencia RPPS Ipsemb 2º QUADRIMESTRE 2014</Template>
  <TotalTime>5848</TotalTime>
  <Words>427</Words>
  <Application>Microsoft Office PowerPoint</Application>
  <PresentationFormat>Apresentação na tela (4:3)</PresentationFormat>
  <Paragraphs>203</Paragraphs>
  <Slides>19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8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Audiencia RPPS Ipsemb 2º QUADRIMESTRE 2014</vt:lpstr>
      <vt:lpstr>INSTITUTO DE PREVIDÊNCIA DOS SERVIDORES DO MUNICÍPIO DE MONTE BELO</vt:lpstr>
      <vt:lpstr>Informações Gerenciais e Contábeis</vt:lpstr>
      <vt:lpstr>RECEITA</vt:lpstr>
      <vt:lpstr>RECEITA</vt:lpstr>
      <vt:lpstr>Apresentação do PowerPoint</vt:lpstr>
      <vt:lpstr>COMPARATIVO RECEITA – 2024/2025 SETEMBRO A DEZEMBRO</vt:lpstr>
      <vt:lpstr>Metas de Arrecadação</vt:lpstr>
      <vt:lpstr>  Analise da Meta de Arrecadação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DE PREVIDÊNCIA DOS SERVIDORES DO MUNICÍPIO DE MONTE BELO</dc:title>
  <dc:creator>User</dc:creator>
  <cp:lastModifiedBy>Usuario</cp:lastModifiedBy>
  <cp:revision>966</cp:revision>
  <dcterms:created xsi:type="dcterms:W3CDTF">2014-09-10T11:48:19Z</dcterms:created>
  <dcterms:modified xsi:type="dcterms:W3CDTF">2026-01-28T16:38:46Z</dcterms:modified>
</cp:coreProperties>
</file>