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5" r:id="rId1"/>
  </p:sldMasterIdLst>
  <p:notesMasterIdLst>
    <p:notesMasterId r:id="rId22"/>
  </p:notesMasterIdLst>
  <p:sldIdLst>
    <p:sldId id="264" r:id="rId2"/>
    <p:sldId id="265" r:id="rId3"/>
    <p:sldId id="257" r:id="rId4"/>
    <p:sldId id="331" r:id="rId5"/>
    <p:sldId id="282" r:id="rId6"/>
    <p:sldId id="332" r:id="rId7"/>
    <p:sldId id="258" r:id="rId8"/>
    <p:sldId id="260" r:id="rId9"/>
    <p:sldId id="261" r:id="rId10"/>
    <p:sldId id="270" r:id="rId11"/>
    <p:sldId id="271" r:id="rId12"/>
    <p:sldId id="272" r:id="rId13"/>
    <p:sldId id="274" r:id="rId14"/>
    <p:sldId id="317" r:id="rId15"/>
    <p:sldId id="310" r:id="rId16"/>
    <p:sldId id="309" r:id="rId17"/>
    <p:sldId id="313" r:id="rId18"/>
    <p:sldId id="314" r:id="rId19"/>
    <p:sldId id="326" r:id="rId20"/>
    <p:sldId id="307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96531" autoAdjust="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3E413-9965-4773-A60C-438CD3D14932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F1E97D-34FD-408B-BBFF-71528D1991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804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1CDBE8-2E51-493F-BCCE-0C458590AD8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dirty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13DD1A-8307-4B7F-8BA5-ED5BA8BB8486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BBD378-0D23-4095-BDCB-D1E91578C173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C2C9D4D-42F9-48BE-8DF6-9DE4D82D09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4628C-F362-437F-A127-CB7A2B4480B6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112BA-8EDD-4D99-86F0-30A0ED64F0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AD53-56B7-455C-8FFE-46E35DD22E70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7769B-7583-469D-BA97-45C6183AAC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24420-3580-4CD7-9375-60274660A7D2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7A76-D9C9-4079-8345-B48EC4EB3F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D72C19-8EB9-47D1-ACAB-BDB1796039B6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184CA4-B495-4EA1-93BE-DA28BA5B07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DE216-0859-46A9-A9EE-DE5A1D9FDB3E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FAB5E5-E973-4F4C-96FE-3E6C56D0B9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7E8928-F992-4F5B-B692-976F053613C0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4083AA-2F1B-489A-89F7-B7CE9E11F7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0224BF-AFE9-40B8-8792-15D9062E323E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6A84E0-0C15-4F3F-82EF-9A87F55735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EBE3-60CB-4D7E-A4A8-2B7337AD1C27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3C8C-3370-487F-8C0B-A33998BDD7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07BA08-A480-4149-B477-D4E29914C349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2D5FD0-DA18-4AEA-BD84-644FDCCD49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026DF3-52FD-4255-934D-FE987777395A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D6DFF11-28FB-4D9E-9834-70EC250A5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8201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C847E81-9C11-47D6-9AD3-05E0A5451722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009ABD-CD8B-451A-8E81-122F44329E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8" r:id="rId1"/>
    <p:sldLayoutId id="2147484594" r:id="rId2"/>
    <p:sldLayoutId id="2147484599" r:id="rId3"/>
    <p:sldLayoutId id="2147484600" r:id="rId4"/>
    <p:sldLayoutId id="2147484601" r:id="rId5"/>
    <p:sldLayoutId id="2147484602" r:id="rId6"/>
    <p:sldLayoutId id="2147484595" r:id="rId7"/>
    <p:sldLayoutId id="2147484603" r:id="rId8"/>
    <p:sldLayoutId id="2147484604" r:id="rId9"/>
    <p:sldLayoutId id="2147484596" r:id="rId10"/>
    <p:sldLayoutId id="214748459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611560" y="642938"/>
            <a:ext cx="8064896" cy="9858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1600" dirty="0">
                <a:solidFill>
                  <a:schemeClr val="tx1"/>
                </a:solidFill>
              </a:rPr>
              <a:t>INSTITUTO DE PREVIDÊNCIA DOS SERVIDORES DO MUNICÍPIO DE MONTE BELO</a:t>
            </a:r>
          </a:p>
        </p:txBody>
      </p:sp>
      <p:sp>
        <p:nvSpPr>
          <p:cNvPr id="16387" name="Subtítulo 2"/>
          <p:cNvSpPr>
            <a:spLocks noGrp="1"/>
          </p:cNvSpPr>
          <p:nvPr>
            <p:ph type="subTitle" idx="4294967295"/>
          </p:nvPr>
        </p:nvSpPr>
        <p:spPr>
          <a:xfrm>
            <a:off x="1000125" y="2071688"/>
            <a:ext cx="8143875" cy="4357687"/>
          </a:xfrm>
        </p:spPr>
        <p:txBody>
          <a:bodyPr/>
          <a:lstStyle/>
          <a:p>
            <a:pPr marL="92075" indent="17463" eaLnBrk="1" hangingPunct="1">
              <a:buFont typeface="Wingdings 3" pitchFamily="18" charset="2"/>
              <a:buNone/>
            </a:pPr>
            <a:r>
              <a:rPr lang="pt-BR"/>
              <a:t>	</a:t>
            </a:r>
          </a:p>
        </p:txBody>
      </p:sp>
      <p:grpSp>
        <p:nvGrpSpPr>
          <p:cNvPr id="16388" name="Group 7"/>
          <p:cNvGrpSpPr>
            <a:grpSpLocks noChangeAspect="1"/>
          </p:cNvGrpSpPr>
          <p:nvPr/>
        </p:nvGrpSpPr>
        <p:grpSpPr bwMode="auto">
          <a:xfrm>
            <a:off x="1042988" y="1628775"/>
            <a:ext cx="7129462" cy="4376738"/>
            <a:chOff x="567" y="1389"/>
            <a:chExt cx="4581" cy="2449"/>
          </a:xfrm>
        </p:grpSpPr>
        <p:sp>
          <p:nvSpPr>
            <p:cNvPr id="16389" name="AutoShape 6"/>
            <p:cNvSpPr>
              <a:spLocks noChangeAspect="1" noChangeArrowheads="1" noTextEdit="1"/>
            </p:cNvSpPr>
            <p:nvPr/>
          </p:nvSpPr>
          <p:spPr bwMode="auto">
            <a:xfrm>
              <a:off x="567" y="1389"/>
              <a:ext cx="4581" cy="2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16390" name="Group 97"/>
            <p:cNvGrpSpPr>
              <a:grpSpLocks/>
            </p:cNvGrpSpPr>
            <p:nvPr/>
          </p:nvGrpSpPr>
          <p:grpSpPr bwMode="auto">
            <a:xfrm>
              <a:off x="612" y="1443"/>
              <a:ext cx="4504" cy="2339"/>
              <a:chOff x="612" y="1443"/>
              <a:chExt cx="4504" cy="2339"/>
            </a:xfrm>
          </p:grpSpPr>
          <p:sp>
            <p:nvSpPr>
              <p:cNvPr id="16392" name="Freeform 8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3" name="Freeform 9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4" name="Freeform 10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5" name="Freeform 11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6" name="Freeform 12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7" name="Freeform 13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8" name="Freeform 14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0" name="Freeform 16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1" name="Freeform 17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2" name="Freeform 18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3" name="Freeform 19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4" name="Freeform 20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5" name="Freeform 21"/>
              <p:cNvSpPr>
                <a:spLocks noEditPoints="1"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212 w 613"/>
                  <a:gd name="T45" fmla="*/ 313 h 705"/>
                  <a:gd name="T46" fmla="*/ 257 w 613"/>
                  <a:gd name="T47" fmla="*/ 313 h 705"/>
                  <a:gd name="T48" fmla="*/ 346 w 613"/>
                  <a:gd name="T49" fmla="*/ 313 h 705"/>
                  <a:gd name="T50" fmla="*/ 401 w 613"/>
                  <a:gd name="T51" fmla="*/ 304 h 705"/>
                  <a:gd name="T52" fmla="*/ 424 w 613"/>
                  <a:gd name="T53" fmla="*/ 286 h 705"/>
                  <a:gd name="T54" fmla="*/ 457 w 613"/>
                  <a:gd name="T55" fmla="*/ 259 h 705"/>
                  <a:gd name="T56" fmla="*/ 468 w 613"/>
                  <a:gd name="T57" fmla="*/ 223 h 705"/>
                  <a:gd name="T58" fmla="*/ 480 w 613"/>
                  <a:gd name="T59" fmla="*/ 188 h 705"/>
                  <a:gd name="T60" fmla="*/ 468 w 613"/>
                  <a:gd name="T61" fmla="*/ 161 h 705"/>
                  <a:gd name="T62" fmla="*/ 468 w 613"/>
                  <a:gd name="T63" fmla="*/ 143 h 705"/>
                  <a:gd name="T64" fmla="*/ 446 w 613"/>
                  <a:gd name="T65" fmla="*/ 134 h 705"/>
                  <a:gd name="T66" fmla="*/ 435 w 613"/>
                  <a:gd name="T67" fmla="*/ 125 h 705"/>
                  <a:gd name="T68" fmla="*/ 401 w 613"/>
                  <a:gd name="T69" fmla="*/ 116 h 705"/>
                  <a:gd name="T70" fmla="*/ 346 w 613"/>
                  <a:gd name="T71" fmla="*/ 116 h 705"/>
                  <a:gd name="T72" fmla="*/ 257 w 613"/>
                  <a:gd name="T73" fmla="*/ 116 h 705"/>
                  <a:gd name="T74" fmla="*/ 212 w 613"/>
                  <a:gd name="T75" fmla="*/ 313 h 70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613"/>
                  <a:gd name="T115" fmla="*/ 0 h 705"/>
                  <a:gd name="T116" fmla="*/ 613 w 613"/>
                  <a:gd name="T117" fmla="*/ 705 h 70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  <a:close/>
                    <a:moveTo>
                      <a:pt x="212" y="313"/>
                    </a:moveTo>
                    <a:lnTo>
                      <a:pt x="257" y="313"/>
                    </a:lnTo>
                    <a:lnTo>
                      <a:pt x="346" y="313"/>
                    </a:lnTo>
                    <a:lnTo>
                      <a:pt x="401" y="304"/>
                    </a:lnTo>
                    <a:lnTo>
                      <a:pt x="424" y="286"/>
                    </a:lnTo>
                    <a:lnTo>
                      <a:pt x="457" y="259"/>
                    </a:lnTo>
                    <a:lnTo>
                      <a:pt x="468" y="223"/>
                    </a:lnTo>
                    <a:lnTo>
                      <a:pt x="480" y="188"/>
                    </a:lnTo>
                    <a:lnTo>
                      <a:pt x="468" y="161"/>
                    </a:lnTo>
                    <a:lnTo>
                      <a:pt x="468" y="143"/>
                    </a:lnTo>
                    <a:lnTo>
                      <a:pt x="446" y="134"/>
                    </a:lnTo>
                    <a:lnTo>
                      <a:pt x="435" y="125"/>
                    </a:lnTo>
                    <a:lnTo>
                      <a:pt x="401" y="116"/>
                    </a:lnTo>
                    <a:lnTo>
                      <a:pt x="346" y="116"/>
                    </a:lnTo>
                    <a:lnTo>
                      <a:pt x="257" y="116"/>
                    </a:lnTo>
                    <a:lnTo>
                      <a:pt x="212" y="3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6" name="Freeform 22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7" name="Freeform 23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8" name="Freeform 24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9" name="Freeform 25"/>
              <p:cNvSpPr>
                <a:spLocks noEditPoints="1"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212 w 613"/>
                  <a:gd name="T57" fmla="*/ 286 h 705"/>
                  <a:gd name="T58" fmla="*/ 323 w 613"/>
                  <a:gd name="T59" fmla="*/ 286 h 705"/>
                  <a:gd name="T60" fmla="*/ 379 w 613"/>
                  <a:gd name="T61" fmla="*/ 277 h 705"/>
                  <a:gd name="T62" fmla="*/ 424 w 613"/>
                  <a:gd name="T63" fmla="*/ 268 h 705"/>
                  <a:gd name="T64" fmla="*/ 446 w 613"/>
                  <a:gd name="T65" fmla="*/ 259 h 705"/>
                  <a:gd name="T66" fmla="*/ 468 w 613"/>
                  <a:gd name="T67" fmla="*/ 241 h 705"/>
                  <a:gd name="T68" fmla="*/ 479 w 613"/>
                  <a:gd name="T69" fmla="*/ 214 h 705"/>
                  <a:gd name="T70" fmla="*/ 479 w 613"/>
                  <a:gd name="T71" fmla="*/ 188 h 705"/>
                  <a:gd name="T72" fmla="*/ 479 w 613"/>
                  <a:gd name="T73" fmla="*/ 161 h 705"/>
                  <a:gd name="T74" fmla="*/ 468 w 613"/>
                  <a:gd name="T75" fmla="*/ 143 h 705"/>
                  <a:gd name="T76" fmla="*/ 446 w 613"/>
                  <a:gd name="T77" fmla="*/ 125 h 705"/>
                  <a:gd name="T78" fmla="*/ 424 w 613"/>
                  <a:gd name="T79" fmla="*/ 116 h 705"/>
                  <a:gd name="T80" fmla="*/ 401 w 613"/>
                  <a:gd name="T81" fmla="*/ 116 h 705"/>
                  <a:gd name="T82" fmla="*/ 357 w 613"/>
                  <a:gd name="T83" fmla="*/ 116 h 705"/>
                  <a:gd name="T84" fmla="*/ 245 w 613"/>
                  <a:gd name="T85" fmla="*/ 116 h 705"/>
                  <a:gd name="T86" fmla="*/ 212 w 613"/>
                  <a:gd name="T87" fmla="*/ 286 h 705"/>
                  <a:gd name="T88" fmla="*/ 156 w 613"/>
                  <a:gd name="T89" fmla="*/ 589 h 705"/>
                  <a:gd name="T90" fmla="*/ 290 w 613"/>
                  <a:gd name="T91" fmla="*/ 589 h 705"/>
                  <a:gd name="T92" fmla="*/ 357 w 613"/>
                  <a:gd name="T93" fmla="*/ 589 h 705"/>
                  <a:gd name="T94" fmla="*/ 401 w 613"/>
                  <a:gd name="T95" fmla="*/ 580 h 705"/>
                  <a:gd name="T96" fmla="*/ 424 w 613"/>
                  <a:gd name="T97" fmla="*/ 562 h 705"/>
                  <a:gd name="T98" fmla="*/ 446 w 613"/>
                  <a:gd name="T99" fmla="*/ 545 h 705"/>
                  <a:gd name="T100" fmla="*/ 457 w 613"/>
                  <a:gd name="T101" fmla="*/ 518 h 705"/>
                  <a:gd name="T102" fmla="*/ 457 w 613"/>
                  <a:gd name="T103" fmla="*/ 482 h 705"/>
                  <a:gd name="T104" fmla="*/ 446 w 613"/>
                  <a:gd name="T105" fmla="*/ 455 h 705"/>
                  <a:gd name="T106" fmla="*/ 435 w 613"/>
                  <a:gd name="T107" fmla="*/ 429 h 705"/>
                  <a:gd name="T108" fmla="*/ 401 w 613"/>
                  <a:gd name="T109" fmla="*/ 411 h 705"/>
                  <a:gd name="T110" fmla="*/ 357 w 613"/>
                  <a:gd name="T111" fmla="*/ 402 h 705"/>
                  <a:gd name="T112" fmla="*/ 189 w 613"/>
                  <a:gd name="T113" fmla="*/ 402 h 705"/>
                  <a:gd name="T114" fmla="*/ 156 w 613"/>
                  <a:gd name="T115" fmla="*/ 589 h 70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13"/>
                  <a:gd name="T175" fmla="*/ 0 h 705"/>
                  <a:gd name="T176" fmla="*/ 613 w 613"/>
                  <a:gd name="T177" fmla="*/ 705 h 70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  <a:close/>
                    <a:moveTo>
                      <a:pt x="212" y="286"/>
                    </a:moveTo>
                    <a:lnTo>
                      <a:pt x="323" y="286"/>
                    </a:lnTo>
                    <a:lnTo>
                      <a:pt x="379" y="277"/>
                    </a:lnTo>
                    <a:lnTo>
                      <a:pt x="424" y="268"/>
                    </a:lnTo>
                    <a:lnTo>
                      <a:pt x="446" y="259"/>
                    </a:lnTo>
                    <a:lnTo>
                      <a:pt x="468" y="241"/>
                    </a:lnTo>
                    <a:lnTo>
                      <a:pt x="479" y="214"/>
                    </a:lnTo>
                    <a:lnTo>
                      <a:pt x="479" y="188"/>
                    </a:lnTo>
                    <a:lnTo>
                      <a:pt x="479" y="161"/>
                    </a:lnTo>
                    <a:lnTo>
                      <a:pt x="468" y="143"/>
                    </a:lnTo>
                    <a:lnTo>
                      <a:pt x="446" y="125"/>
                    </a:lnTo>
                    <a:lnTo>
                      <a:pt x="424" y="116"/>
                    </a:lnTo>
                    <a:lnTo>
                      <a:pt x="401" y="116"/>
                    </a:lnTo>
                    <a:lnTo>
                      <a:pt x="357" y="116"/>
                    </a:lnTo>
                    <a:lnTo>
                      <a:pt x="245" y="116"/>
                    </a:lnTo>
                    <a:lnTo>
                      <a:pt x="212" y="286"/>
                    </a:lnTo>
                    <a:close/>
                    <a:moveTo>
                      <a:pt x="156" y="589"/>
                    </a:moveTo>
                    <a:lnTo>
                      <a:pt x="290" y="589"/>
                    </a:lnTo>
                    <a:lnTo>
                      <a:pt x="357" y="589"/>
                    </a:lnTo>
                    <a:lnTo>
                      <a:pt x="401" y="580"/>
                    </a:lnTo>
                    <a:lnTo>
                      <a:pt x="424" y="562"/>
                    </a:lnTo>
                    <a:lnTo>
                      <a:pt x="446" y="545"/>
                    </a:lnTo>
                    <a:lnTo>
                      <a:pt x="457" y="518"/>
                    </a:lnTo>
                    <a:lnTo>
                      <a:pt x="457" y="482"/>
                    </a:lnTo>
                    <a:lnTo>
                      <a:pt x="446" y="455"/>
                    </a:lnTo>
                    <a:lnTo>
                      <a:pt x="435" y="429"/>
                    </a:lnTo>
                    <a:lnTo>
                      <a:pt x="401" y="411"/>
                    </a:lnTo>
                    <a:lnTo>
                      <a:pt x="357" y="402"/>
                    </a:lnTo>
                    <a:lnTo>
                      <a:pt x="189" y="402"/>
                    </a:lnTo>
                    <a:lnTo>
                      <a:pt x="156" y="5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0" name="Freeform 26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1" name="Freeform 27"/>
              <p:cNvSpPr>
                <a:spLocks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13"/>
                  <a:gd name="T67" fmla="*/ 0 h 705"/>
                  <a:gd name="T68" fmla="*/ 613 w 613"/>
                  <a:gd name="T69" fmla="*/ 705 h 70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2" name="Freeform 28"/>
              <p:cNvSpPr>
                <a:spLocks/>
              </p:cNvSpPr>
              <p:nvPr/>
            </p:nvSpPr>
            <p:spPr bwMode="auto">
              <a:xfrm>
                <a:off x="1604" y="3156"/>
                <a:ext cx="268" cy="197"/>
              </a:xfrm>
              <a:custGeom>
                <a:avLst/>
                <a:gdLst>
                  <a:gd name="T0" fmla="*/ 0 w 268"/>
                  <a:gd name="T1" fmla="*/ 197 h 197"/>
                  <a:gd name="T2" fmla="*/ 45 w 268"/>
                  <a:gd name="T3" fmla="*/ 197 h 197"/>
                  <a:gd name="T4" fmla="*/ 134 w 268"/>
                  <a:gd name="T5" fmla="*/ 197 h 197"/>
                  <a:gd name="T6" fmla="*/ 189 w 268"/>
                  <a:gd name="T7" fmla="*/ 188 h 197"/>
                  <a:gd name="T8" fmla="*/ 212 w 268"/>
                  <a:gd name="T9" fmla="*/ 170 h 197"/>
                  <a:gd name="T10" fmla="*/ 245 w 268"/>
                  <a:gd name="T11" fmla="*/ 143 h 197"/>
                  <a:gd name="T12" fmla="*/ 256 w 268"/>
                  <a:gd name="T13" fmla="*/ 107 h 197"/>
                  <a:gd name="T14" fmla="*/ 268 w 268"/>
                  <a:gd name="T15" fmla="*/ 72 h 197"/>
                  <a:gd name="T16" fmla="*/ 256 w 268"/>
                  <a:gd name="T17" fmla="*/ 45 h 197"/>
                  <a:gd name="T18" fmla="*/ 256 w 268"/>
                  <a:gd name="T19" fmla="*/ 27 h 197"/>
                  <a:gd name="T20" fmla="*/ 234 w 268"/>
                  <a:gd name="T21" fmla="*/ 18 h 197"/>
                  <a:gd name="T22" fmla="*/ 223 w 268"/>
                  <a:gd name="T23" fmla="*/ 9 h 197"/>
                  <a:gd name="T24" fmla="*/ 189 w 268"/>
                  <a:gd name="T25" fmla="*/ 0 h 197"/>
                  <a:gd name="T26" fmla="*/ 134 w 268"/>
                  <a:gd name="T27" fmla="*/ 0 h 197"/>
                  <a:gd name="T28" fmla="*/ 45 w 268"/>
                  <a:gd name="T29" fmla="*/ 0 h 197"/>
                  <a:gd name="T30" fmla="*/ 0 w 268"/>
                  <a:gd name="T31" fmla="*/ 197 h 19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197"/>
                  <a:gd name="T50" fmla="*/ 268 w 268"/>
                  <a:gd name="T51" fmla="*/ 197 h 19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197">
                    <a:moveTo>
                      <a:pt x="0" y="197"/>
                    </a:moveTo>
                    <a:lnTo>
                      <a:pt x="45" y="197"/>
                    </a:lnTo>
                    <a:lnTo>
                      <a:pt x="134" y="197"/>
                    </a:lnTo>
                    <a:lnTo>
                      <a:pt x="189" y="188"/>
                    </a:lnTo>
                    <a:lnTo>
                      <a:pt x="212" y="170"/>
                    </a:lnTo>
                    <a:lnTo>
                      <a:pt x="245" y="143"/>
                    </a:lnTo>
                    <a:lnTo>
                      <a:pt x="256" y="107"/>
                    </a:lnTo>
                    <a:lnTo>
                      <a:pt x="268" y="72"/>
                    </a:lnTo>
                    <a:lnTo>
                      <a:pt x="256" y="45"/>
                    </a:lnTo>
                    <a:lnTo>
                      <a:pt x="256" y="27"/>
                    </a:lnTo>
                    <a:lnTo>
                      <a:pt x="234" y="18"/>
                    </a:lnTo>
                    <a:lnTo>
                      <a:pt x="223" y="9"/>
                    </a:lnTo>
                    <a:lnTo>
                      <a:pt x="189" y="0"/>
                    </a:lnTo>
                    <a:lnTo>
                      <a:pt x="134" y="0"/>
                    </a:lnTo>
                    <a:lnTo>
                      <a:pt x="45" y="0"/>
                    </a:lnTo>
                    <a:lnTo>
                      <a:pt x="0" y="19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3" name="Freeform 29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4" name="Freeform 30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5" name="Freeform 31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6" name="Freeform 32"/>
              <p:cNvSpPr>
                <a:spLocks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13"/>
                  <a:gd name="T85" fmla="*/ 0 h 705"/>
                  <a:gd name="T86" fmla="*/ 613 w 613"/>
                  <a:gd name="T87" fmla="*/ 705 h 70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7" name="Freeform 33"/>
              <p:cNvSpPr>
                <a:spLocks/>
              </p:cNvSpPr>
              <p:nvPr/>
            </p:nvSpPr>
            <p:spPr bwMode="auto">
              <a:xfrm>
                <a:off x="4202" y="3156"/>
                <a:ext cx="267" cy="170"/>
              </a:xfrm>
              <a:custGeom>
                <a:avLst/>
                <a:gdLst>
                  <a:gd name="T0" fmla="*/ 0 w 267"/>
                  <a:gd name="T1" fmla="*/ 170 h 170"/>
                  <a:gd name="T2" fmla="*/ 111 w 267"/>
                  <a:gd name="T3" fmla="*/ 170 h 170"/>
                  <a:gd name="T4" fmla="*/ 167 w 267"/>
                  <a:gd name="T5" fmla="*/ 161 h 170"/>
                  <a:gd name="T6" fmla="*/ 212 w 267"/>
                  <a:gd name="T7" fmla="*/ 152 h 170"/>
                  <a:gd name="T8" fmla="*/ 234 w 267"/>
                  <a:gd name="T9" fmla="*/ 143 h 170"/>
                  <a:gd name="T10" fmla="*/ 256 w 267"/>
                  <a:gd name="T11" fmla="*/ 125 h 170"/>
                  <a:gd name="T12" fmla="*/ 267 w 267"/>
                  <a:gd name="T13" fmla="*/ 98 h 170"/>
                  <a:gd name="T14" fmla="*/ 267 w 267"/>
                  <a:gd name="T15" fmla="*/ 72 h 170"/>
                  <a:gd name="T16" fmla="*/ 267 w 267"/>
                  <a:gd name="T17" fmla="*/ 45 h 170"/>
                  <a:gd name="T18" fmla="*/ 256 w 267"/>
                  <a:gd name="T19" fmla="*/ 27 h 170"/>
                  <a:gd name="T20" fmla="*/ 234 w 267"/>
                  <a:gd name="T21" fmla="*/ 9 h 170"/>
                  <a:gd name="T22" fmla="*/ 212 w 267"/>
                  <a:gd name="T23" fmla="*/ 0 h 170"/>
                  <a:gd name="T24" fmla="*/ 189 w 267"/>
                  <a:gd name="T25" fmla="*/ 0 h 170"/>
                  <a:gd name="T26" fmla="*/ 145 w 267"/>
                  <a:gd name="T27" fmla="*/ 0 h 170"/>
                  <a:gd name="T28" fmla="*/ 33 w 267"/>
                  <a:gd name="T29" fmla="*/ 0 h 170"/>
                  <a:gd name="T30" fmla="*/ 0 w 267"/>
                  <a:gd name="T31" fmla="*/ 170 h 17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7"/>
                  <a:gd name="T49" fmla="*/ 0 h 170"/>
                  <a:gd name="T50" fmla="*/ 267 w 267"/>
                  <a:gd name="T51" fmla="*/ 170 h 17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7" h="170">
                    <a:moveTo>
                      <a:pt x="0" y="170"/>
                    </a:moveTo>
                    <a:lnTo>
                      <a:pt x="111" y="170"/>
                    </a:lnTo>
                    <a:lnTo>
                      <a:pt x="167" y="161"/>
                    </a:lnTo>
                    <a:lnTo>
                      <a:pt x="212" y="152"/>
                    </a:lnTo>
                    <a:lnTo>
                      <a:pt x="234" y="143"/>
                    </a:lnTo>
                    <a:lnTo>
                      <a:pt x="256" y="125"/>
                    </a:lnTo>
                    <a:lnTo>
                      <a:pt x="267" y="98"/>
                    </a:lnTo>
                    <a:lnTo>
                      <a:pt x="267" y="72"/>
                    </a:lnTo>
                    <a:lnTo>
                      <a:pt x="267" y="45"/>
                    </a:lnTo>
                    <a:lnTo>
                      <a:pt x="256" y="27"/>
                    </a:lnTo>
                    <a:lnTo>
                      <a:pt x="234" y="9"/>
                    </a:lnTo>
                    <a:lnTo>
                      <a:pt x="212" y="0"/>
                    </a:lnTo>
                    <a:lnTo>
                      <a:pt x="189" y="0"/>
                    </a:lnTo>
                    <a:lnTo>
                      <a:pt x="145" y="0"/>
                    </a:lnTo>
                    <a:lnTo>
                      <a:pt x="33" y="0"/>
                    </a:lnTo>
                    <a:lnTo>
                      <a:pt x="0" y="170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8" name="Freeform 34"/>
              <p:cNvSpPr>
                <a:spLocks/>
              </p:cNvSpPr>
              <p:nvPr/>
            </p:nvSpPr>
            <p:spPr bwMode="auto">
              <a:xfrm>
                <a:off x="4146" y="3442"/>
                <a:ext cx="301" cy="187"/>
              </a:xfrm>
              <a:custGeom>
                <a:avLst/>
                <a:gdLst>
                  <a:gd name="T0" fmla="*/ 0 w 301"/>
                  <a:gd name="T1" fmla="*/ 187 h 187"/>
                  <a:gd name="T2" fmla="*/ 134 w 301"/>
                  <a:gd name="T3" fmla="*/ 187 h 187"/>
                  <a:gd name="T4" fmla="*/ 201 w 301"/>
                  <a:gd name="T5" fmla="*/ 187 h 187"/>
                  <a:gd name="T6" fmla="*/ 245 w 301"/>
                  <a:gd name="T7" fmla="*/ 178 h 187"/>
                  <a:gd name="T8" fmla="*/ 268 w 301"/>
                  <a:gd name="T9" fmla="*/ 160 h 187"/>
                  <a:gd name="T10" fmla="*/ 290 w 301"/>
                  <a:gd name="T11" fmla="*/ 143 h 187"/>
                  <a:gd name="T12" fmla="*/ 301 w 301"/>
                  <a:gd name="T13" fmla="*/ 116 h 187"/>
                  <a:gd name="T14" fmla="*/ 301 w 301"/>
                  <a:gd name="T15" fmla="*/ 80 h 187"/>
                  <a:gd name="T16" fmla="*/ 290 w 301"/>
                  <a:gd name="T17" fmla="*/ 53 h 187"/>
                  <a:gd name="T18" fmla="*/ 279 w 301"/>
                  <a:gd name="T19" fmla="*/ 27 h 187"/>
                  <a:gd name="T20" fmla="*/ 245 w 301"/>
                  <a:gd name="T21" fmla="*/ 9 h 187"/>
                  <a:gd name="T22" fmla="*/ 201 w 301"/>
                  <a:gd name="T23" fmla="*/ 0 h 187"/>
                  <a:gd name="T24" fmla="*/ 33 w 301"/>
                  <a:gd name="T25" fmla="*/ 0 h 187"/>
                  <a:gd name="T26" fmla="*/ 0 w 301"/>
                  <a:gd name="T27" fmla="*/ 187 h 18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87"/>
                  <a:gd name="T44" fmla="*/ 301 w 301"/>
                  <a:gd name="T45" fmla="*/ 187 h 18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87">
                    <a:moveTo>
                      <a:pt x="0" y="187"/>
                    </a:moveTo>
                    <a:lnTo>
                      <a:pt x="134" y="187"/>
                    </a:lnTo>
                    <a:lnTo>
                      <a:pt x="201" y="187"/>
                    </a:lnTo>
                    <a:lnTo>
                      <a:pt x="245" y="178"/>
                    </a:lnTo>
                    <a:lnTo>
                      <a:pt x="268" y="160"/>
                    </a:lnTo>
                    <a:lnTo>
                      <a:pt x="290" y="143"/>
                    </a:lnTo>
                    <a:lnTo>
                      <a:pt x="301" y="116"/>
                    </a:lnTo>
                    <a:lnTo>
                      <a:pt x="301" y="80"/>
                    </a:lnTo>
                    <a:lnTo>
                      <a:pt x="290" y="53"/>
                    </a:lnTo>
                    <a:lnTo>
                      <a:pt x="279" y="27"/>
                    </a:lnTo>
                    <a:lnTo>
                      <a:pt x="245" y="9"/>
                    </a:lnTo>
                    <a:lnTo>
                      <a:pt x="201" y="0"/>
                    </a:lnTo>
                    <a:lnTo>
                      <a:pt x="33" y="0"/>
                    </a:lnTo>
                    <a:lnTo>
                      <a:pt x="0" y="18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/>
            </p:nvSpPr>
            <p:spPr bwMode="auto">
              <a:xfrm>
                <a:off x="623" y="145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/>
            </p:nvSpPr>
            <p:spPr bwMode="auto">
              <a:xfrm>
                <a:off x="623" y="144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1" name="Line 37"/>
              <p:cNvSpPr>
                <a:spLocks noChangeShapeType="1"/>
              </p:cNvSpPr>
              <p:nvPr/>
            </p:nvSpPr>
            <p:spPr bwMode="auto">
              <a:xfrm>
                <a:off x="623" y="153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2" name="Line 38"/>
              <p:cNvSpPr>
                <a:spLocks noChangeShapeType="1"/>
              </p:cNvSpPr>
              <p:nvPr/>
            </p:nvSpPr>
            <p:spPr bwMode="auto">
              <a:xfrm>
                <a:off x="623" y="1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3" name="Line 39"/>
              <p:cNvSpPr>
                <a:spLocks noChangeShapeType="1"/>
              </p:cNvSpPr>
              <p:nvPr/>
            </p:nvSpPr>
            <p:spPr bwMode="auto">
              <a:xfrm>
                <a:off x="623" y="160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4" name="Line 40"/>
              <p:cNvSpPr>
                <a:spLocks noChangeShapeType="1"/>
              </p:cNvSpPr>
              <p:nvPr/>
            </p:nvSpPr>
            <p:spPr bwMode="auto">
              <a:xfrm>
                <a:off x="623" y="15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5" name="Line 41"/>
              <p:cNvSpPr>
                <a:spLocks noChangeShapeType="1"/>
              </p:cNvSpPr>
              <p:nvPr/>
            </p:nvSpPr>
            <p:spPr bwMode="auto">
              <a:xfrm>
                <a:off x="623" y="168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6" name="Line 42"/>
              <p:cNvSpPr>
                <a:spLocks noChangeShapeType="1"/>
              </p:cNvSpPr>
              <p:nvPr/>
            </p:nvSpPr>
            <p:spPr bwMode="auto">
              <a:xfrm>
                <a:off x="623" y="166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7" name="Line 43"/>
              <p:cNvSpPr>
                <a:spLocks noChangeShapeType="1"/>
              </p:cNvSpPr>
              <p:nvPr/>
            </p:nvSpPr>
            <p:spPr bwMode="auto">
              <a:xfrm>
                <a:off x="623" y="175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8" name="Line 44"/>
              <p:cNvSpPr>
                <a:spLocks noChangeShapeType="1"/>
              </p:cNvSpPr>
              <p:nvPr/>
            </p:nvSpPr>
            <p:spPr bwMode="auto">
              <a:xfrm>
                <a:off x="623" y="173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9" name="Line 45"/>
              <p:cNvSpPr>
                <a:spLocks noChangeShapeType="1"/>
              </p:cNvSpPr>
              <p:nvPr/>
            </p:nvSpPr>
            <p:spPr bwMode="auto">
              <a:xfrm>
                <a:off x="623" y="1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0" name="Line 46"/>
              <p:cNvSpPr>
                <a:spLocks noChangeShapeType="1"/>
              </p:cNvSpPr>
              <p:nvPr/>
            </p:nvSpPr>
            <p:spPr bwMode="auto">
              <a:xfrm>
                <a:off x="623" y="18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1" name="Line 47"/>
              <p:cNvSpPr>
                <a:spLocks noChangeShapeType="1"/>
              </p:cNvSpPr>
              <p:nvPr/>
            </p:nvSpPr>
            <p:spPr bwMode="auto">
              <a:xfrm>
                <a:off x="634" y="192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2" name="Line 48"/>
              <p:cNvSpPr>
                <a:spLocks noChangeShapeType="1"/>
              </p:cNvSpPr>
              <p:nvPr/>
            </p:nvSpPr>
            <p:spPr bwMode="auto">
              <a:xfrm>
                <a:off x="623" y="190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3" name="Line 49"/>
              <p:cNvSpPr>
                <a:spLocks noChangeShapeType="1"/>
              </p:cNvSpPr>
              <p:nvPr/>
            </p:nvSpPr>
            <p:spPr bwMode="auto">
              <a:xfrm>
                <a:off x="634" y="199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4" name="Line 50"/>
              <p:cNvSpPr>
                <a:spLocks noChangeShapeType="1"/>
              </p:cNvSpPr>
              <p:nvPr/>
            </p:nvSpPr>
            <p:spPr bwMode="auto">
              <a:xfrm>
                <a:off x="623" y="197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5" name="Line 51"/>
              <p:cNvSpPr>
                <a:spLocks noChangeShapeType="1"/>
              </p:cNvSpPr>
              <p:nvPr/>
            </p:nvSpPr>
            <p:spPr bwMode="auto">
              <a:xfrm>
                <a:off x="634" y="207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6" name="Line 52"/>
              <p:cNvSpPr>
                <a:spLocks noChangeShapeType="1"/>
              </p:cNvSpPr>
              <p:nvPr/>
            </p:nvSpPr>
            <p:spPr bwMode="auto">
              <a:xfrm>
                <a:off x="623" y="20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7" name="Line 53"/>
              <p:cNvSpPr>
                <a:spLocks noChangeShapeType="1"/>
              </p:cNvSpPr>
              <p:nvPr/>
            </p:nvSpPr>
            <p:spPr bwMode="auto">
              <a:xfrm>
                <a:off x="634" y="215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8" name="Line 54"/>
              <p:cNvSpPr>
                <a:spLocks noChangeShapeType="1"/>
              </p:cNvSpPr>
              <p:nvPr/>
            </p:nvSpPr>
            <p:spPr bwMode="auto">
              <a:xfrm>
                <a:off x="623" y="213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9" name="Line 55"/>
              <p:cNvSpPr>
                <a:spLocks noChangeShapeType="1"/>
              </p:cNvSpPr>
              <p:nvPr/>
            </p:nvSpPr>
            <p:spPr bwMode="auto">
              <a:xfrm>
                <a:off x="634" y="222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0" name="Line 56"/>
              <p:cNvSpPr>
                <a:spLocks noChangeShapeType="1"/>
              </p:cNvSpPr>
              <p:nvPr/>
            </p:nvSpPr>
            <p:spPr bwMode="auto">
              <a:xfrm>
                <a:off x="623" y="22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1" name="Line 57"/>
              <p:cNvSpPr>
                <a:spLocks noChangeShapeType="1"/>
              </p:cNvSpPr>
              <p:nvPr/>
            </p:nvSpPr>
            <p:spPr bwMode="auto">
              <a:xfrm>
                <a:off x="634" y="230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2" name="Line 58"/>
              <p:cNvSpPr>
                <a:spLocks noChangeShapeType="1"/>
              </p:cNvSpPr>
              <p:nvPr/>
            </p:nvSpPr>
            <p:spPr bwMode="auto">
              <a:xfrm>
                <a:off x="623" y="229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3" name="Line 59"/>
              <p:cNvSpPr>
                <a:spLocks noChangeShapeType="1"/>
              </p:cNvSpPr>
              <p:nvPr/>
            </p:nvSpPr>
            <p:spPr bwMode="auto">
              <a:xfrm>
                <a:off x="623" y="238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4" name="Line 60"/>
              <p:cNvSpPr>
                <a:spLocks noChangeShapeType="1"/>
              </p:cNvSpPr>
              <p:nvPr/>
            </p:nvSpPr>
            <p:spPr bwMode="auto">
              <a:xfrm>
                <a:off x="623" y="237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5" name="Line 61"/>
              <p:cNvSpPr>
                <a:spLocks noChangeShapeType="1"/>
              </p:cNvSpPr>
              <p:nvPr/>
            </p:nvSpPr>
            <p:spPr bwMode="auto">
              <a:xfrm>
                <a:off x="623" y="246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6" name="Line 62"/>
              <p:cNvSpPr>
                <a:spLocks noChangeShapeType="1"/>
              </p:cNvSpPr>
              <p:nvPr/>
            </p:nvSpPr>
            <p:spPr bwMode="auto">
              <a:xfrm>
                <a:off x="623" y="244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7" name="Line 63"/>
              <p:cNvSpPr>
                <a:spLocks noChangeShapeType="1"/>
              </p:cNvSpPr>
              <p:nvPr/>
            </p:nvSpPr>
            <p:spPr bwMode="auto">
              <a:xfrm>
                <a:off x="623" y="253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8" name="Line 64"/>
              <p:cNvSpPr>
                <a:spLocks noChangeShapeType="1"/>
              </p:cNvSpPr>
              <p:nvPr/>
            </p:nvSpPr>
            <p:spPr bwMode="auto">
              <a:xfrm>
                <a:off x="623" y="2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9" name="Line 65"/>
              <p:cNvSpPr>
                <a:spLocks noChangeShapeType="1"/>
              </p:cNvSpPr>
              <p:nvPr/>
            </p:nvSpPr>
            <p:spPr bwMode="auto">
              <a:xfrm>
                <a:off x="623" y="261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0" name="Line 66"/>
              <p:cNvSpPr>
                <a:spLocks noChangeShapeType="1"/>
              </p:cNvSpPr>
              <p:nvPr/>
            </p:nvSpPr>
            <p:spPr bwMode="auto">
              <a:xfrm>
                <a:off x="623" y="259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1" name="Line 67"/>
              <p:cNvSpPr>
                <a:spLocks noChangeShapeType="1"/>
              </p:cNvSpPr>
              <p:nvPr/>
            </p:nvSpPr>
            <p:spPr bwMode="auto">
              <a:xfrm>
                <a:off x="623" y="268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2" name="Line 68"/>
              <p:cNvSpPr>
                <a:spLocks noChangeShapeType="1"/>
              </p:cNvSpPr>
              <p:nvPr/>
            </p:nvSpPr>
            <p:spPr bwMode="auto">
              <a:xfrm>
                <a:off x="623" y="266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3" name="Line 69"/>
              <p:cNvSpPr>
                <a:spLocks noChangeShapeType="1"/>
              </p:cNvSpPr>
              <p:nvPr/>
            </p:nvSpPr>
            <p:spPr bwMode="auto">
              <a:xfrm>
                <a:off x="623" y="276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4" name="Line 70"/>
              <p:cNvSpPr>
                <a:spLocks noChangeShapeType="1"/>
              </p:cNvSpPr>
              <p:nvPr/>
            </p:nvSpPr>
            <p:spPr bwMode="auto">
              <a:xfrm>
                <a:off x="623" y="274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5" name="Line 71"/>
              <p:cNvSpPr>
                <a:spLocks noChangeShapeType="1"/>
              </p:cNvSpPr>
              <p:nvPr/>
            </p:nvSpPr>
            <p:spPr bwMode="auto">
              <a:xfrm>
                <a:off x="634" y="285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6" name="Line 72"/>
              <p:cNvSpPr>
                <a:spLocks noChangeShapeType="1"/>
              </p:cNvSpPr>
              <p:nvPr/>
            </p:nvSpPr>
            <p:spPr bwMode="auto">
              <a:xfrm>
                <a:off x="623" y="2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7" name="Line 73"/>
              <p:cNvSpPr>
                <a:spLocks noChangeShapeType="1"/>
              </p:cNvSpPr>
              <p:nvPr/>
            </p:nvSpPr>
            <p:spPr bwMode="auto">
              <a:xfrm>
                <a:off x="634" y="292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8" name="Line 74"/>
              <p:cNvSpPr>
                <a:spLocks noChangeShapeType="1"/>
              </p:cNvSpPr>
              <p:nvPr/>
            </p:nvSpPr>
            <p:spPr bwMode="auto">
              <a:xfrm>
                <a:off x="623" y="290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9" name="Line 75"/>
              <p:cNvSpPr>
                <a:spLocks noChangeShapeType="1"/>
              </p:cNvSpPr>
              <p:nvPr/>
            </p:nvSpPr>
            <p:spPr bwMode="auto">
              <a:xfrm>
                <a:off x="634" y="300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0" name="Line 76"/>
              <p:cNvSpPr>
                <a:spLocks noChangeShapeType="1"/>
              </p:cNvSpPr>
              <p:nvPr/>
            </p:nvSpPr>
            <p:spPr bwMode="auto">
              <a:xfrm>
                <a:off x="623" y="298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1" name="Line 77"/>
              <p:cNvSpPr>
                <a:spLocks noChangeShapeType="1"/>
              </p:cNvSpPr>
              <p:nvPr/>
            </p:nvSpPr>
            <p:spPr bwMode="auto">
              <a:xfrm>
                <a:off x="634" y="30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2" name="Line 78"/>
              <p:cNvSpPr>
                <a:spLocks noChangeShapeType="1"/>
              </p:cNvSpPr>
              <p:nvPr/>
            </p:nvSpPr>
            <p:spPr bwMode="auto">
              <a:xfrm>
                <a:off x="623" y="306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3" name="Line 79"/>
              <p:cNvSpPr>
                <a:spLocks noChangeShapeType="1"/>
              </p:cNvSpPr>
              <p:nvPr/>
            </p:nvSpPr>
            <p:spPr bwMode="auto">
              <a:xfrm>
                <a:off x="634" y="315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4" name="Line 80"/>
              <p:cNvSpPr>
                <a:spLocks noChangeShapeType="1"/>
              </p:cNvSpPr>
              <p:nvPr/>
            </p:nvSpPr>
            <p:spPr bwMode="auto">
              <a:xfrm>
                <a:off x="623" y="313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5" name="Line 81"/>
              <p:cNvSpPr>
                <a:spLocks noChangeShapeType="1"/>
              </p:cNvSpPr>
              <p:nvPr/>
            </p:nvSpPr>
            <p:spPr bwMode="auto">
              <a:xfrm>
                <a:off x="634" y="323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6" name="Line 82"/>
              <p:cNvSpPr>
                <a:spLocks noChangeShapeType="1"/>
              </p:cNvSpPr>
              <p:nvPr/>
            </p:nvSpPr>
            <p:spPr bwMode="auto">
              <a:xfrm>
                <a:off x="623" y="321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7" name="Line 83"/>
              <p:cNvSpPr>
                <a:spLocks noChangeShapeType="1"/>
              </p:cNvSpPr>
              <p:nvPr/>
            </p:nvSpPr>
            <p:spPr bwMode="auto">
              <a:xfrm>
                <a:off x="623" y="33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8" name="Line 84"/>
              <p:cNvSpPr>
                <a:spLocks noChangeShapeType="1"/>
              </p:cNvSpPr>
              <p:nvPr/>
            </p:nvSpPr>
            <p:spPr bwMode="auto">
              <a:xfrm>
                <a:off x="612" y="329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9" name="Line 85"/>
              <p:cNvSpPr>
                <a:spLocks noChangeShapeType="1"/>
              </p:cNvSpPr>
              <p:nvPr/>
            </p:nvSpPr>
            <p:spPr bwMode="auto">
              <a:xfrm>
                <a:off x="623" y="339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0" name="Line 86"/>
              <p:cNvSpPr>
                <a:spLocks noChangeShapeType="1"/>
              </p:cNvSpPr>
              <p:nvPr/>
            </p:nvSpPr>
            <p:spPr bwMode="auto">
              <a:xfrm>
                <a:off x="612" y="337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1" name="Line 87"/>
              <p:cNvSpPr>
                <a:spLocks noChangeShapeType="1"/>
              </p:cNvSpPr>
              <p:nvPr/>
            </p:nvSpPr>
            <p:spPr bwMode="auto">
              <a:xfrm>
                <a:off x="623" y="348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2" name="Line 88"/>
              <p:cNvSpPr>
                <a:spLocks noChangeShapeType="1"/>
              </p:cNvSpPr>
              <p:nvPr/>
            </p:nvSpPr>
            <p:spPr bwMode="auto">
              <a:xfrm>
                <a:off x="623" y="346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3" name="Line 89"/>
              <p:cNvSpPr>
                <a:spLocks noChangeShapeType="1"/>
              </p:cNvSpPr>
              <p:nvPr/>
            </p:nvSpPr>
            <p:spPr bwMode="auto">
              <a:xfrm>
                <a:off x="623" y="35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4" name="Line 90"/>
              <p:cNvSpPr>
                <a:spLocks noChangeShapeType="1"/>
              </p:cNvSpPr>
              <p:nvPr/>
            </p:nvSpPr>
            <p:spPr bwMode="auto">
              <a:xfrm>
                <a:off x="623" y="354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5" name="Line 91"/>
              <p:cNvSpPr>
                <a:spLocks noChangeShapeType="1"/>
              </p:cNvSpPr>
              <p:nvPr/>
            </p:nvSpPr>
            <p:spPr bwMode="auto">
              <a:xfrm>
                <a:off x="623" y="362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6" name="Line 92"/>
              <p:cNvSpPr>
                <a:spLocks noChangeShapeType="1"/>
              </p:cNvSpPr>
              <p:nvPr/>
            </p:nvSpPr>
            <p:spPr bwMode="auto">
              <a:xfrm>
                <a:off x="623" y="362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7" name="Line 93"/>
              <p:cNvSpPr>
                <a:spLocks noChangeShapeType="1"/>
              </p:cNvSpPr>
              <p:nvPr/>
            </p:nvSpPr>
            <p:spPr bwMode="auto">
              <a:xfrm>
                <a:off x="623" y="37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8" name="Line 94"/>
              <p:cNvSpPr>
                <a:spLocks noChangeShapeType="1"/>
              </p:cNvSpPr>
              <p:nvPr/>
            </p:nvSpPr>
            <p:spPr bwMode="auto">
              <a:xfrm>
                <a:off x="623" y="369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9" name="Line 95"/>
              <p:cNvSpPr>
                <a:spLocks noChangeShapeType="1"/>
              </p:cNvSpPr>
              <p:nvPr/>
            </p:nvSpPr>
            <p:spPr bwMode="auto">
              <a:xfrm>
                <a:off x="623" y="378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80" name="Line 96"/>
              <p:cNvSpPr>
                <a:spLocks noChangeShapeType="1"/>
              </p:cNvSpPr>
              <p:nvPr/>
            </p:nvSpPr>
            <p:spPr bwMode="auto">
              <a:xfrm>
                <a:off x="623" y="377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6391" name="Rectangle 98"/>
            <p:cNvSpPr>
              <a:spLocks noChangeArrowheads="1"/>
            </p:cNvSpPr>
            <p:nvPr/>
          </p:nvSpPr>
          <p:spPr bwMode="auto">
            <a:xfrm>
              <a:off x="567" y="1403"/>
              <a:ext cx="404" cy="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5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pt-BR"/>
            </a:p>
          </p:txBody>
        </p:sp>
      </p:grpSp>
    </p:spTree>
  </p:cSld>
  <p:clrMapOvr>
    <a:masterClrMapping/>
  </p:clrMapOvr>
  <p:transition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476250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</a:t>
            </a:r>
          </a:p>
        </p:txBody>
      </p:sp>
      <p:sp>
        <p:nvSpPr>
          <p:cNvPr id="3" name="Rectangle 5"/>
          <p:cNvSpPr txBox="1">
            <a:spLocks/>
          </p:cNvSpPr>
          <p:nvPr/>
        </p:nvSpPr>
        <p:spPr>
          <a:xfrm>
            <a:off x="611188" y="1628775"/>
            <a:ext cx="7993062" cy="4010025"/>
          </a:xfrm>
          <a:prstGeom prst="rect">
            <a:avLst/>
          </a:prstGeom>
        </p:spPr>
        <p:txBody>
          <a:bodyPr/>
          <a:lstStyle/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Empenhado: </a:t>
            </a:r>
            <a:r>
              <a:rPr lang="pt-BR" sz="2700" dirty="0">
                <a:latin typeface="+mn-lt"/>
              </a:rPr>
              <a:t>Intenção de Compra de materiais, serviços e investimentos;</a:t>
            </a:r>
          </a:p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700" dirty="0">
                <a:latin typeface="+mn-lt"/>
              </a:rPr>
              <a:t>   Obs.: No valor Empenhado consta o valor global de contratos e licitações públicas.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Liquidado: </a:t>
            </a:r>
            <a:r>
              <a:rPr lang="pt-BR" sz="2700" dirty="0">
                <a:latin typeface="+mn-lt"/>
              </a:rPr>
              <a:t> Ato de entrega da Mercadoria e/ou Serviço.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</p:txBody>
      </p:sp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333375"/>
            <a:ext cx="8713788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pt-BR" sz="3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e Liquidada de JAN A ABR/2025</a:t>
            </a:r>
          </a:p>
        </p:txBody>
      </p:sp>
      <p:sp>
        <p:nvSpPr>
          <p:cNvPr id="4" name="Rectangle 5"/>
          <p:cNvSpPr txBox="1">
            <a:spLocks/>
          </p:cNvSpPr>
          <p:nvPr/>
        </p:nvSpPr>
        <p:spPr>
          <a:xfrm>
            <a:off x="285750" y="1628800"/>
            <a:ext cx="8501063" cy="3943340"/>
          </a:xfrm>
          <a:prstGeom prst="rect">
            <a:avLst/>
          </a:prstGeom>
        </p:spPr>
        <p:txBody>
          <a:bodyPr/>
          <a:lstStyle/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Empenhado:                     4.401.553,01                 </a:t>
            </a:r>
            <a:endParaRPr lang="pt-BR" sz="2800" b="1" dirty="0">
              <a:latin typeface="+mn-lt"/>
            </a:endParaRPr>
          </a:p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Liquidado:                        4.294.568,03</a:t>
            </a:r>
            <a:endParaRPr lang="pt-BR" sz="2800" b="1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 Saldo a Liquidar:                          106.984,98              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	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   SALDO a liquidar, ou seja, todos serviços e compra de mercadorias que não foram executados e/ou entregues ao IPSEMB até 30/04/202.</a:t>
            </a:r>
          </a:p>
        </p:txBody>
      </p:sp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108009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 de JANEIRO A ABRIL/2025</a:t>
            </a:r>
          </a:p>
        </p:txBody>
      </p:sp>
      <p:graphicFrame>
        <p:nvGraphicFramePr>
          <p:cNvPr id="6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0994277"/>
              </p:ext>
            </p:extLst>
          </p:nvPr>
        </p:nvGraphicFramePr>
        <p:xfrm>
          <a:off x="755576" y="2204864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1.042.598,19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1.017.752,41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1.177.584,80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1.163.617,61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4.401.553,01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468313" y="620713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JANEIRO A ABRIL/2025</a:t>
            </a:r>
          </a:p>
        </p:txBody>
      </p:sp>
      <p:graphicFrame>
        <p:nvGraphicFramePr>
          <p:cNvPr id="4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142408"/>
              </p:ext>
            </p:extLst>
          </p:nvPr>
        </p:nvGraphicFramePr>
        <p:xfrm>
          <a:off x="809633" y="2595322"/>
          <a:ext cx="7848872" cy="20994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1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30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1.024.086,39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25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1.017.752,41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911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1.171.584,80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08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1.081.144,43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63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4.294.568,03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332656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ABRIL/2025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682170"/>
              </p:ext>
            </p:extLst>
          </p:nvPr>
        </p:nvGraphicFramePr>
        <p:xfrm>
          <a:off x="611560" y="1556792"/>
          <a:ext cx="7920880" cy="376019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89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1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342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210.845,57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90.785,85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72.965,68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215.808,74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baseline="0" dirty="0"/>
                        <a:t>Total de Rendimentos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590.405,84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66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927046"/>
              </p:ext>
            </p:extLst>
          </p:nvPr>
        </p:nvGraphicFramePr>
        <p:xfrm>
          <a:off x="539551" y="1772815"/>
          <a:ext cx="7992889" cy="25202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88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215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12.312.284,48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12.836.645,73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14.849.528,08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614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14.335.624,37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23528" y="54868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JANEIRO A ABRIL/2025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836712"/>
            <a:ext cx="7776864" cy="371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/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Total de Inativos: 248</a:t>
            </a:r>
          </a:p>
          <a:p>
            <a:pPr marL="365125" indent="-255588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3200" b="1" dirty="0"/>
              <a:t> sendo: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 217 Aposentados 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31 Pensionistas </a:t>
            </a:r>
            <a:endParaRPr lang="pt-BR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332657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APOSENTADOS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ABRIL/2025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636075"/>
              </p:ext>
            </p:extLst>
          </p:nvPr>
        </p:nvGraphicFramePr>
        <p:xfrm>
          <a:off x="683567" y="1844823"/>
          <a:ext cx="7848873" cy="216024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06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2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837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917.925,33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284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925.889,20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1.051.717,30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967.708,76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PENSIONISTAS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ABRIL/2025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773951"/>
              </p:ext>
            </p:extLst>
          </p:nvPr>
        </p:nvGraphicFramePr>
        <p:xfrm>
          <a:off x="755576" y="1916831"/>
          <a:ext cx="7920880" cy="240141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50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78.197,79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77.504,39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83.676,49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055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78.085,36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DESPESAS ADMINISTRATIVAS NO PERIODO JANEIRO A ABRIL/2025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769281"/>
              </p:ext>
            </p:extLst>
          </p:nvPr>
        </p:nvGraphicFramePr>
        <p:xfrm>
          <a:off x="571472" y="2000240"/>
          <a:ext cx="7572429" cy="27677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1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484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Limite Mensal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Total Gasto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484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34.138,59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39.613,17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39.894,35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11.208,82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45.395,66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34.245,03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573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43.691,45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+mj-lt"/>
                          <a:ea typeface="Times New Roman"/>
                          <a:cs typeface="Times New Roman"/>
                        </a:rPr>
                        <a:t>35.551,27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34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916832"/>
            <a:ext cx="8208144" cy="3599731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t-BR" dirty="0"/>
              <a:t>	Os valores informados nesta Audiência Pública são valores do IPSEMB referente aos meses de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ABRIL/</a:t>
            </a: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2025</a:t>
            </a:r>
            <a:r>
              <a:rPr lang="pt-BR" dirty="0"/>
              <a:t>. São Informações Contábeis e Administrativas desta Entidade.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b="0" dirty="0"/>
              <a:t>Informações Gerenciais e Contábeis</a:t>
            </a:r>
          </a:p>
        </p:txBody>
      </p:sp>
    </p:spTree>
  </p:cSld>
  <p:clrMapOvr>
    <a:masterClrMapping/>
  </p:clrMapOvr>
  <p:transition>
    <p:plus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188641"/>
            <a:ext cx="7991475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PERIODO JANEIRO A ABRIL/2025</a:t>
            </a:r>
            <a:endParaRPr lang="pt-BR" sz="2800" dirty="0">
              <a:latin typeface="+mj-lt"/>
            </a:endParaRPr>
          </a:p>
        </p:txBody>
      </p:sp>
      <p:sp useBgFill="1">
        <p:nvSpPr>
          <p:cNvPr id="3" name="Espaço Reservado para Conteúdo 4"/>
          <p:cNvSpPr txBox="1">
            <a:spLocks/>
          </p:cNvSpPr>
          <p:nvPr/>
        </p:nvSpPr>
        <p:spPr>
          <a:xfrm>
            <a:off x="428596" y="1571612"/>
            <a:ext cx="8391876" cy="4305660"/>
          </a:xfrm>
          <a:prstGeom prst="rect">
            <a:avLst/>
          </a:prstGeom>
        </p:spPr>
        <p:txBody>
          <a:bodyPr/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800" u="sng" dirty="0">
              <a:latin typeface="+mn-lt"/>
            </a:endParaRPr>
          </a:p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u="sng" dirty="0">
                <a:latin typeface="+mn-lt"/>
              </a:rPr>
              <a:t>Aposentadorias/Pensões do Período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FF0000"/>
                </a:solidFill>
              </a:rPr>
              <a:t>LUCIENE DE FATIMA VILAS BOAS TRANCHES </a:t>
            </a:r>
            <a:endParaRPr lang="pt-BR" sz="2400" b="1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FF0000"/>
                </a:solidFill>
              </a:rPr>
              <a:t>MARIA DA PENHA DE FÁTIMA GRAÇAS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 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FF0000"/>
                </a:solidFill>
              </a:rPr>
              <a:t>MIGUEL  ALVES DA SILVA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00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642938"/>
            <a:ext cx="7632848" cy="120188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9459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557338"/>
            <a:ext cx="8497887" cy="431958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pt-BR" dirty="0"/>
              <a:t>	É toda entrada de dinheiro nos cofres do Instituto de Previdência. Isto acontece quando a prefeitura e a câmara repassam dinheiro para o Instituto, é o que chamamos de obrigações patronais que são geradas de maneira proporcional aos salários pagos a cada servidor.</a:t>
            </a:r>
          </a:p>
        </p:txBody>
      </p:sp>
    </p:spTree>
  </p:cSld>
  <p:clrMapOvr>
    <a:masterClrMapping/>
  </p:clrMapOvr>
  <p:transition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785786" y="428605"/>
            <a:ext cx="75009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PATRONAL E ALIQUOTA ADICIONAL de JANEIRO A ABRIL/2025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883097"/>
              </p:ext>
            </p:extLst>
          </p:nvPr>
        </p:nvGraphicFramePr>
        <p:xfrm>
          <a:off x="571472" y="2071678"/>
          <a:ext cx="7855734" cy="277294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234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APORTE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PATRONAL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655.091,06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268.121,54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658.249,30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269.246,15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658.260,46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279.517,15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661.441,89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308.164,18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2.633.043,26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1.125.049,02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467544" y="642938"/>
            <a:ext cx="7848872" cy="105787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5363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643050"/>
            <a:ext cx="8208962" cy="4090207"/>
          </a:xfrm>
        </p:spPr>
        <p:txBody>
          <a:bodyPr>
            <a:normAutofit fontScale="2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/>
          </a:p>
          <a:p>
            <a:pPr marL="365760" indent="-256032" algn="just" eaLnBrk="1" fontAlgn="auto" hangingPunct="1">
              <a:lnSpc>
                <a:spcPct val="16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dirty="0"/>
              <a:t>	</a:t>
            </a:r>
            <a:r>
              <a:rPr lang="pt-BR" sz="10800" dirty="0"/>
              <a:t>É também receita do Instituto a contribuição descontada de cada servidor. É o desconto que é demonstrado no contracheque de cada um ao receber o salário do mês. E também o rendimento gerado no banco pela aplicação destas receitas.</a:t>
            </a:r>
          </a:p>
        </p:txBody>
      </p:sp>
    </p:spTree>
  </p:cSld>
  <p:clrMapOvr>
    <a:masterClrMapping/>
  </p:clrMapOvr>
  <p:transition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1"/>
            <a:ext cx="80724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SEGURADO de JANEIRO A ABRIL/2025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187026"/>
              </p:ext>
            </p:extLst>
          </p:nvPr>
        </p:nvGraphicFramePr>
        <p:xfrm>
          <a:off x="642910" y="2214554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180.115,15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180.860,27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188.359,85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209.042,55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758.377,82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ctrTitle" idx="4294967295"/>
          </p:nvPr>
        </p:nvSpPr>
        <p:spPr>
          <a:xfrm>
            <a:off x="1043608" y="357188"/>
            <a:ext cx="7272808" cy="16430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/>
              <a:t>COMPARATIVO RECEITA – 2024/2025</a:t>
            </a:r>
            <a:br>
              <a:rPr lang="pt-BR" sz="3600" dirty="0"/>
            </a:br>
            <a:r>
              <a:rPr lang="pt-BR" sz="3600" dirty="0"/>
              <a:t>JANEIRO A ABRIL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010685"/>
              </p:ext>
            </p:extLst>
          </p:nvPr>
        </p:nvGraphicFramePr>
        <p:xfrm>
          <a:off x="500034" y="2500306"/>
          <a:ext cx="8064896" cy="2599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549.268,07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234.077,35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847.540,25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2.309.836,06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507.734,22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2.224.374,33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912.277,99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1.465.020,94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2.816.820,53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6.233.308,68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188343"/>
              </p:ext>
            </p:extLst>
          </p:nvPr>
        </p:nvGraphicFramePr>
        <p:xfrm>
          <a:off x="457200" y="1481138"/>
          <a:ext cx="8229601" cy="4770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Arrecadado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Percentual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Primeiro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2.375.279,08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2.543.913,41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107,09 %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Segundo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2.375.279,08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3.689.395,27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155,32 %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Terceiro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2.375.279,08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Lucida Sans Unicode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Quarto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2.375.279,08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Lucida Sans Unicode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Quinto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2.375.279,08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Lucida Sans Unicode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2.375.279,08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Lucida Sans Unicode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14.251.674,45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Metas de Arrecadação</a:t>
            </a:r>
          </a:p>
        </p:txBody>
      </p:sp>
    </p:spTree>
  </p:cSld>
  <p:clrMapOvr>
    <a:masterClrMapping/>
  </p:clrMapOvr>
  <p:transition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858250" cy="76812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  Analise da Meta de Arrecadação</a:t>
            </a:r>
          </a:p>
        </p:txBody>
      </p:sp>
      <p:sp>
        <p:nvSpPr>
          <p:cNvPr id="23555" name="Subtítulo 2"/>
          <p:cNvSpPr>
            <a:spLocks noGrp="1"/>
          </p:cNvSpPr>
          <p:nvPr>
            <p:ph type="subTitle" idx="4294967295"/>
          </p:nvPr>
        </p:nvSpPr>
        <p:spPr>
          <a:xfrm>
            <a:off x="179512" y="1196752"/>
            <a:ext cx="8569325" cy="5256584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BR" dirty="0"/>
              <a:t>  </a:t>
            </a:r>
            <a:r>
              <a:rPr lang="pt-BR" sz="2400" dirty="0"/>
              <a:t>A Variação de Arrecadação no IPSEMB em relação ao valor previsto, foi: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Primeiro Bimestre a maior   7,09%</a:t>
            </a:r>
            <a:endParaRPr lang="pt-BR" sz="24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Segundo Bimestre a maior   55,32%</a:t>
            </a:r>
          </a:p>
          <a:p>
            <a:pPr eaLnBrk="1" hangingPunct="1">
              <a:buNone/>
            </a:pPr>
            <a:endParaRPr lang="pt-BR" sz="2400" dirty="0"/>
          </a:p>
          <a:p>
            <a:pPr algn="ctr" eaLnBrk="1" hangingPunct="1">
              <a:buNone/>
            </a:pPr>
            <a:endParaRPr lang="pt-BR" sz="2400" dirty="0"/>
          </a:p>
          <a:p>
            <a:pPr algn="ctr" eaLnBrk="1" hangingPunct="1">
              <a:buNone/>
            </a:pPr>
            <a:r>
              <a:rPr lang="pt-BR" sz="2400" dirty="0"/>
              <a:t>VALOR EM REAIS ARRECADADO A MAIOR PELO INSTITUTO EM RELAÇÃO A PREVISÃO ORÇAMENTÁRIA PARA O PRIMEIRO QUADRIMESTRE:</a:t>
            </a:r>
          </a:p>
          <a:p>
            <a:pPr algn="ctr" eaLnBrk="1" hangingPunct="1">
              <a:buNone/>
            </a:pPr>
            <a:r>
              <a:rPr lang="pt-BR" dirty="0"/>
              <a:t>R$1.482.750,52</a:t>
            </a:r>
          </a:p>
          <a:p>
            <a:pPr eaLnBrk="1" hangingPunct="1"/>
            <a:endParaRPr lang="pt-BR" b="1" dirty="0"/>
          </a:p>
          <a:p>
            <a:pPr eaLnBrk="1" hangingPunct="1"/>
            <a:endParaRPr lang="pt-BR" dirty="0"/>
          </a:p>
        </p:txBody>
      </p:sp>
    </p:spTree>
  </p:cSld>
  <p:clrMapOvr>
    <a:masterClrMapping/>
  </p:clrMapOvr>
  <p:transition>
    <p:plus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diencia RPPS Ipsemb 2º QUADRIMESTRE 2014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Audiencia RPPS Ipsemb 2º QUADRIMESTRE 2014</Template>
  <TotalTime>4835</TotalTime>
  <Words>590</Words>
  <Application>Microsoft Office PowerPoint</Application>
  <PresentationFormat>Apresentação na tela (4:3)</PresentationFormat>
  <Paragraphs>208</Paragraphs>
  <Slides>20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9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Audiencia RPPS Ipsemb 2º QUADRIMESTRE 2014</vt:lpstr>
      <vt:lpstr>INSTITUTO DE PREVIDÊNCIA DOS SERVIDORES DO MUNICÍPIO DE MONTE BELO</vt:lpstr>
      <vt:lpstr>Informações Gerenciais e Contábeis</vt:lpstr>
      <vt:lpstr>RECEITA</vt:lpstr>
      <vt:lpstr>Apresentação do PowerPoint</vt:lpstr>
      <vt:lpstr>RECEITA</vt:lpstr>
      <vt:lpstr>Apresentação do PowerPoint</vt:lpstr>
      <vt:lpstr>COMPARATIVO RECEITA – 2024/2025 JANEIRO A ABRIL</vt:lpstr>
      <vt:lpstr>Metas de Arrecadação</vt:lpstr>
      <vt:lpstr>  Analise da Meta de Arrecadação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DE PREVIDÊNCIA DOS SERVIDORES DO MUNICÍPIO DE MONTE BELO</dc:title>
  <dc:creator>User</dc:creator>
  <cp:lastModifiedBy>Angela Ferreira</cp:lastModifiedBy>
  <cp:revision>962</cp:revision>
  <dcterms:created xsi:type="dcterms:W3CDTF">2014-09-10T11:48:19Z</dcterms:created>
  <dcterms:modified xsi:type="dcterms:W3CDTF">2025-05-30T16:12:27Z</dcterms:modified>
</cp:coreProperties>
</file>