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22"/>
  </p:notesMasterIdLst>
  <p:sldIdLst>
    <p:sldId id="264" r:id="rId2"/>
    <p:sldId id="265" r:id="rId3"/>
    <p:sldId id="257" r:id="rId4"/>
    <p:sldId id="331" r:id="rId5"/>
    <p:sldId id="282" r:id="rId6"/>
    <p:sldId id="332" r:id="rId7"/>
    <p:sldId id="258" r:id="rId8"/>
    <p:sldId id="260" r:id="rId9"/>
    <p:sldId id="261" r:id="rId10"/>
    <p:sldId id="270" r:id="rId11"/>
    <p:sldId id="271" r:id="rId12"/>
    <p:sldId id="272" r:id="rId13"/>
    <p:sldId id="274" r:id="rId14"/>
    <p:sldId id="299" r:id="rId15"/>
    <p:sldId id="310" r:id="rId16"/>
    <p:sldId id="309" r:id="rId17"/>
    <p:sldId id="313" r:id="rId18"/>
    <p:sldId id="314" r:id="rId19"/>
    <p:sldId id="326" r:id="rId20"/>
    <p:sldId id="307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30/05/2025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set a dez/2024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4248472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4.948.871,37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</a:t>
            </a:r>
            <a:r>
              <a:rPr lang="pt-BR" sz="2800" dirty="0">
                <a:latin typeface="+mj-lt"/>
              </a:rPr>
              <a:t>4.979.137,25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					-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8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31/12/2024.</a:t>
            </a:r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SETEMBRO A DEZEMBRO/2024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749520"/>
              </p:ext>
            </p:extLst>
          </p:nvPr>
        </p:nvGraphicFramePr>
        <p:xfrm>
          <a:off x="755576" y="2654126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981.491,80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980.993,58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998.861,25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1.987.524,74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4.948.871,37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SETEMBRO A DEZEMBRO/2024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916904"/>
              </p:ext>
            </p:extLst>
          </p:nvPr>
        </p:nvGraphicFramePr>
        <p:xfrm>
          <a:off x="755576" y="2687998"/>
          <a:ext cx="7848872" cy="19124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82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992.382,68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992.184,46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1.003.898,75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1.990.671,36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4.979.137,25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DE APLICAÇÃO NO PERIODO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SETEMBRO A DEZEMBRO/2024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185286"/>
              </p:ext>
            </p:extLst>
          </p:nvPr>
        </p:nvGraphicFramePr>
        <p:xfrm>
          <a:off x="755576" y="1988840"/>
          <a:ext cx="7776864" cy="32254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58.586,00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90.068,74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39.671,05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2.947,59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de rendimentos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191.273,38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65128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10.570.535,56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10.610.431,79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10.582.586,63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12.128.154,04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SETEMBRO A DEZEMBRO/2024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450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247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215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32 Pensionistas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492269"/>
              </p:ext>
            </p:extLst>
          </p:nvPr>
        </p:nvGraphicFramePr>
        <p:xfrm>
          <a:off x="683567" y="2061787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893.561,17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893.561,17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904.788,17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1.793.277,08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77288"/>
              </p:ext>
            </p:extLst>
          </p:nvPr>
        </p:nvGraphicFramePr>
        <p:xfrm>
          <a:off x="755576" y="1916831"/>
          <a:ext cx="7920880" cy="2401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75.780,24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75.780,24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75.780,24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149.813,10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SETEMBRO A DEZEMBRO/2024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517818"/>
              </p:ext>
            </p:extLst>
          </p:nvPr>
        </p:nvGraphicFramePr>
        <p:xfrm>
          <a:off x="571472" y="2000240"/>
          <a:ext cx="7572429" cy="28689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6672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30.818,23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12.150,39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31.310,73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11.652,17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32.511,83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13.739,64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33.085,53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47.434,56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SETEMBRO A DEZEMBRO/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2024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SETEMBRO A DEZEMBRO/2024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772816"/>
            <a:ext cx="8391876" cy="4104456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MARIA HELENA DE FIGUEIREDO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NILSON DONIZETE DA SILVA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DILZA MARIA RODRIGUES </a:t>
            </a:r>
          </a:p>
          <a:p>
            <a:pPr marL="365125" indent="-255588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ALMERINDA APARECIDA DA SILVA VIEIRA</a:t>
            </a:r>
          </a:p>
          <a:p>
            <a:pPr marL="365125" indent="-255588" algn="just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LEONORA CARLA FERREIRA DA SILVA 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APORTE  E ALÍQUOTA PATRONAL</a:t>
            </a:r>
          </a:p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SETEMBRO A DEZEMBRO/2024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996359"/>
              </p:ext>
            </p:extLst>
          </p:nvPr>
        </p:nvGraphicFramePr>
        <p:xfrm>
          <a:off x="539552" y="2202418"/>
          <a:ext cx="8096816" cy="2468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24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2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4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974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266.657,27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269.890,20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269.745,34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974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266.754,14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557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1.744.546,20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1.073.046,95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SETEMBRO A DEZEMBRO/2024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34558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179.645,87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181.787,85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181.691,94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345.136,65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888.262,31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2023/2024</a:t>
            </a:r>
            <a:br>
              <a:rPr lang="pt-BR" sz="3600" dirty="0"/>
            </a:br>
            <a:r>
              <a:rPr lang="pt-BR" sz="3600" dirty="0"/>
              <a:t>SETEMBRO A DEZEMBRO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666772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351.921,78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SETEMBRO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237.021,10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680.723,66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OUTUBRO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269.713,90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1.239.202,45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NOVEMBRO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221.492,27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1.507.505,54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DEZEMBRO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1.763.329,91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3.779.353,43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021964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1.886.747,32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1.396.808,32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74,03 %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1.911.295,25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1.394.445,83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72,95 %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1.899.238,32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1.934.285,98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101,84 %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1.931.091,65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1.958.607,21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101,42 %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1.868.689,73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1.978.967,04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105,90 %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2.505.937,73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4.423.115,30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176,50%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12.000.000,00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13.086.229,68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25,97%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27,05%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Terceiro Bimestre a maior      1,84%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Quarto Bimestre a maior        1,42%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Quinto Bimestre a maior         5,90%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Sexto Bimestre a maior         76,50%</a:t>
            </a:r>
          </a:p>
          <a:p>
            <a:pPr eaLnBrk="1" hangingPunct="1">
              <a:buFont typeface="Wingdings" pitchFamily="2" charset="2"/>
              <a:buChar char="ü"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MAIOR PELO INSTITUTO EM RELAÇÃO A PREVISÃO ORÇAMENTÁRIA PARA O SEGUNDO QUADRIMESTRE:</a:t>
            </a:r>
          </a:p>
          <a:p>
            <a:pPr algn="ctr" eaLnBrk="1" hangingPunct="1">
              <a:buNone/>
            </a:pPr>
            <a:r>
              <a:rPr lang="pt-BR" sz="2400" dirty="0"/>
              <a:t>R$1.086.229,68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5125</TotalTime>
  <Words>643</Words>
  <Application>Microsoft Office PowerPoint</Application>
  <PresentationFormat>Apresentação na tela (4:3)</PresentationFormat>
  <Paragraphs>226</Paragraphs>
  <Slides>20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9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INSTITUTO DE PREVIDÊNCIA DOS SERVIDORES DO MUNICÍPIO DE MONTE BELO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2023/2024 SETEMBRO A DEZEMBRO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993</cp:revision>
  <dcterms:created xsi:type="dcterms:W3CDTF">2014-09-10T11:48:19Z</dcterms:created>
  <dcterms:modified xsi:type="dcterms:W3CDTF">2025-05-30T20:54:25Z</dcterms:modified>
</cp:coreProperties>
</file>