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47"/>
  </p:notesMasterIdLst>
  <p:sldIdLst>
    <p:sldId id="264" r:id="rId2"/>
    <p:sldId id="306" r:id="rId3"/>
    <p:sldId id="304" r:id="rId4"/>
    <p:sldId id="305" r:id="rId5"/>
    <p:sldId id="265" r:id="rId6"/>
    <p:sldId id="257" r:id="rId7"/>
    <p:sldId id="331" r:id="rId8"/>
    <p:sldId id="282" r:id="rId9"/>
    <p:sldId id="332" r:id="rId10"/>
    <p:sldId id="258" r:id="rId11"/>
    <p:sldId id="295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9" r:id="rId22"/>
    <p:sldId id="284" r:id="rId23"/>
    <p:sldId id="300" r:id="rId24"/>
    <p:sldId id="290" r:id="rId25"/>
    <p:sldId id="317" r:id="rId26"/>
    <p:sldId id="318" r:id="rId27"/>
    <p:sldId id="319" r:id="rId28"/>
    <p:sldId id="320" r:id="rId29"/>
    <p:sldId id="321" r:id="rId30"/>
    <p:sldId id="322" r:id="rId31"/>
    <p:sldId id="333" r:id="rId32"/>
    <p:sldId id="334" r:id="rId33"/>
    <p:sldId id="336" r:id="rId34"/>
    <p:sldId id="337" r:id="rId35"/>
    <p:sldId id="340" r:id="rId36"/>
    <p:sldId id="341" r:id="rId37"/>
    <p:sldId id="310" r:id="rId38"/>
    <p:sldId id="311" r:id="rId39"/>
    <p:sldId id="309" r:id="rId40"/>
    <p:sldId id="313" r:id="rId41"/>
    <p:sldId id="314" r:id="rId42"/>
    <p:sldId id="326" r:id="rId43"/>
    <p:sldId id="316" r:id="rId44"/>
    <p:sldId id="307" r:id="rId45"/>
    <p:sldId id="342" r:id="rId4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1007383.67</c:v>
                </c:pt>
                <c:pt idx="1">
                  <c:v>926902.31</c:v>
                </c:pt>
                <c:pt idx="2">
                  <c:v>978982.83</c:v>
                </c:pt>
                <c:pt idx="3">
                  <c:v>979624.38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425-B266-44CC416C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190784"/>
        <c:axId val="89192320"/>
        <c:axId val="0"/>
      </c:bar3DChart>
      <c:catAx>
        <c:axId val="891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92320"/>
        <c:crosses val="autoZero"/>
        <c:auto val="1"/>
        <c:lblAlgn val="ctr"/>
        <c:lblOffset val="100"/>
        <c:noMultiLvlLbl val="0"/>
      </c:catAx>
      <c:valAx>
        <c:axId val="891923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1907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99591.25</c:v>
                </c:pt>
                <c:pt idx="1">
                  <c:v>24532.560000000001</c:v>
                </c:pt>
                <c:pt idx="2">
                  <c:v>63250.36</c:v>
                </c:pt>
                <c:pt idx="3">
                  <c:v>55128.09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F-4B4E-8862-7BB8C7E01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 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222.61</c:v>
                </c:pt>
                <c:pt idx="1">
                  <c:v>183.25</c:v>
                </c:pt>
                <c:pt idx="2">
                  <c:v>257.94</c:v>
                </c:pt>
                <c:pt idx="3">
                  <c:v>219.82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9-43CE-BDCD-3BAEF7893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10694107.42</c:v>
                </c:pt>
                <c:pt idx="1">
                  <c:v>10725751.32</c:v>
                </c:pt>
                <c:pt idx="2">
                  <c:v>10744734.060000001</c:v>
                </c:pt>
                <c:pt idx="3">
                  <c:v>10751444.49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F-4B00-B528-3263CEE1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2747904"/>
        <c:axId val="130175744"/>
        <c:axId val="0"/>
      </c:bar3DChart>
      <c:catAx>
        <c:axId val="1227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75744"/>
        <c:crosses val="autoZero"/>
        <c:auto val="1"/>
        <c:lblAlgn val="ctr"/>
        <c:lblOffset val="100"/>
        <c:noMultiLvlLbl val="0"/>
      </c:catAx>
      <c:valAx>
        <c:axId val="1301757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2274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970803.66</c:v>
                </c:pt>
                <c:pt idx="1">
                  <c:v>964159.03</c:v>
                </c:pt>
                <c:pt idx="2">
                  <c:v>971079.57</c:v>
                </c:pt>
                <c:pt idx="3">
                  <c:v>995600.91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9-4D9D-8868-0A769281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210240"/>
        <c:axId val="89900160"/>
        <c:axId val="0"/>
      </c:bar3DChart>
      <c:catAx>
        <c:axId val="89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00160"/>
        <c:crosses val="autoZero"/>
        <c:auto val="1"/>
        <c:lblAlgn val="ctr"/>
        <c:lblOffset val="100"/>
        <c:noMultiLvlLbl val="0"/>
      </c:catAx>
      <c:valAx>
        <c:axId val="89900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210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979756.38</c:v>
                </c:pt>
                <c:pt idx="1">
                  <c:v>983210.71</c:v>
                </c:pt>
                <c:pt idx="2">
                  <c:v>989325.43</c:v>
                </c:pt>
                <c:pt idx="3">
                  <c:v>989619.92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B-438E-82B4-E656897CB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726592"/>
        <c:axId val="93728128"/>
        <c:axId val="0"/>
      </c:bar3DChart>
      <c:catAx>
        <c:axId val="9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728128"/>
        <c:crosses val="autoZero"/>
        <c:auto val="1"/>
        <c:lblAlgn val="ctr"/>
        <c:lblOffset val="100"/>
        <c:noMultiLvlLbl val="0"/>
      </c:catAx>
      <c:valAx>
        <c:axId val="9372812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3726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2785.17</c:v>
                </c:pt>
                <c:pt idx="1">
                  <c:v>3294.2</c:v>
                </c:pt>
                <c:pt idx="2">
                  <c:v>12604.45</c:v>
                </c:pt>
                <c:pt idx="3">
                  <c:v>10993.33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158-8ABA-AEA55061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214976"/>
        <c:axId val="91216512"/>
        <c:axId val="0"/>
      </c:bar3DChart>
      <c:catAx>
        <c:axId val="912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214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415.97</c:v>
                </c:pt>
                <c:pt idx="1">
                  <c:v>421.05</c:v>
                </c:pt>
                <c:pt idx="2">
                  <c:v>551.29999999999995</c:v>
                </c:pt>
                <c:pt idx="3">
                  <c:v>537.45000000000005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1-47BA-862C-AE155EF30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11488"/>
        <c:axId val="91329664"/>
        <c:axId val="0"/>
      </c:bar3DChart>
      <c:catAx>
        <c:axId val="9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29664"/>
        <c:crosses val="autoZero"/>
        <c:auto val="1"/>
        <c:lblAlgn val="ctr"/>
        <c:lblOffset val="100"/>
        <c:noMultiLvlLbl val="0"/>
      </c:catAx>
      <c:valAx>
        <c:axId val="913296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114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2443.59</c:v>
                </c:pt>
                <c:pt idx="1">
                  <c:v>899</c:v>
                </c:pt>
                <c:pt idx="2">
                  <c:v>2156.6799999999998</c:v>
                </c:pt>
                <c:pt idx="3">
                  <c:v>1263.73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F-4000-B4DD-AA1A4E91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2672256"/>
        <c:axId val="102673792"/>
        <c:axId val="0"/>
      </c:bar3DChart>
      <c:catAx>
        <c:axId val="1026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673792"/>
        <c:crosses val="autoZero"/>
        <c:auto val="1"/>
        <c:lblAlgn val="ctr"/>
        <c:lblOffset val="100"/>
        <c:noMultiLvlLbl val="0"/>
      </c:catAx>
      <c:valAx>
        <c:axId val="10267379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02672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1482.91</c:v>
                </c:pt>
                <c:pt idx="1">
                  <c:v>365.29</c:v>
                </c:pt>
                <c:pt idx="2">
                  <c:v>1092.98</c:v>
                </c:pt>
                <c:pt idx="3">
                  <c:v>916.43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A17-AA3D-5BA08497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1084.56</c:v>
                </c:pt>
                <c:pt idx="1">
                  <c:v>1432.84</c:v>
                </c:pt>
                <c:pt idx="2">
                  <c:v>1218.58</c:v>
                </c:pt>
                <c:pt idx="3">
                  <c:v>1062.68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958-8BC0-74143C8E0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7216"/>
        <c:axId val="91419008"/>
        <c:axId val="0"/>
      </c:bar3DChart>
      <c:catAx>
        <c:axId val="914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9008"/>
        <c:crosses val="autoZero"/>
        <c:auto val="1"/>
        <c:lblAlgn val="ctr"/>
        <c:lblOffset val="100"/>
        <c:noMultiLvlLbl val="0"/>
      </c:catAx>
      <c:valAx>
        <c:axId val="914190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417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2956.12</c:v>
                </c:pt>
                <c:pt idx="1">
                  <c:v>2383.98</c:v>
                </c:pt>
                <c:pt idx="2">
                  <c:v>3661.16</c:v>
                </c:pt>
                <c:pt idx="3">
                  <c:v>2977.81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C42-806C-F4561AA5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675008"/>
        <c:axId val="173986944"/>
        <c:axId val="0"/>
      </c:bar3DChart>
      <c:catAx>
        <c:axId val="16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96750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3417-4E50-435A-804C-F93443043BC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20/09/2024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Microsoft_Excel_97-2003_Worksheet.xls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2023/2024</a:t>
            </a:r>
            <a:br>
              <a:rPr lang="pt-BR" sz="3600" dirty="0"/>
            </a:br>
            <a:r>
              <a:rPr lang="pt-BR" sz="3600" dirty="0"/>
              <a:t>MAIO A AGOSTO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85551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724.370,34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1.007.383,67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796.348,16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926.902,31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784.306,16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978.982,83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1.117.508,30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979.624,38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3.422.532,96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3.892.893,19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/>
              <a:t>R E C E I T A 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59379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784865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1.886.747,32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1.396.808,32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74,03 %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1.911.295,25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1.420.012,21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74,29 %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1.899.238,32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1.934.285,98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101,84 %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1.931.091,65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1.958.607,21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101,42 %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1.868.689,73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2.505.937,73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12.000.000,00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29,97%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25,71%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Terceiro Bimestre a maior      1,84%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Quarto Bimestre a maior        1,42%</a:t>
            </a:r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MENOR PELO INSTITUTO EM RELAÇÃO A PREVISÃO ORÇAMENTÁRIA PARA O SEGUNDO QUADRIMESTRE:</a:t>
            </a:r>
          </a:p>
          <a:p>
            <a:pPr algn="ctr" eaLnBrk="1" hangingPunct="1">
              <a:buNone/>
            </a:pPr>
            <a:r>
              <a:rPr lang="pt-BR" sz="2400" dirty="0"/>
              <a:t>R$242.667,04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MAI A AGO/2024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3.901.643,17      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3.941.912,44</a:t>
            </a:r>
            <a:endParaRPr lang="pt-BR" sz="2800" b="1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  77.616,09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31/08/2024.</a:t>
            </a:r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MAIO A AGOSTO/2024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941379"/>
              </p:ext>
            </p:extLst>
          </p:nvPr>
        </p:nvGraphicFramePr>
        <p:xfrm>
          <a:off x="755576" y="2654126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970.803,66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964.159,03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971.079,57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995.600,91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3.901.643,17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620713"/>
            <a:ext cx="7772400" cy="10080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– MAIO A AGOSTO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2024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85940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MAIO A AGOSTO/2024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988235"/>
              </p:ext>
            </p:extLst>
          </p:nvPr>
        </p:nvGraphicFramePr>
        <p:xfrm>
          <a:off x="755576" y="2834745"/>
          <a:ext cx="7848872" cy="18915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979.756,38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983.210,71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989.325,43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989.619,92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3.941.912,44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93607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MAIO A AGOSTO/2024</a:t>
            </a:r>
            <a:endParaRPr lang="pt-BR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235920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286000" y="1790700"/>
            <a:ext cx="457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/>
          </a:p>
          <a:p>
            <a:pPr algn="just">
              <a:lnSpc>
                <a:spcPct val="150000"/>
              </a:lnSpc>
            </a:pPr>
            <a:r>
              <a:rPr lang="pt-BR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288" y="1989138"/>
            <a:ext cx="8497887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2000" dirty="0">
                <a:latin typeface="+mj-lt"/>
              </a:rPr>
              <a:t>VANUSA CRISTINA DA SILVA CARDOSO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r>
              <a:rPr lang="pt-BR" sz="2000" b="1" dirty="0">
                <a:latin typeface="+mj-lt"/>
              </a:rPr>
              <a:t>PRESIDENTE DO CONSELHO DIRETOR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latin typeface="+mj-lt"/>
              </a:rPr>
              <a:t>VALQUIRIA APARECIDA PIMENTA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latin typeface="+mj-lt"/>
              </a:rPr>
              <a:t>SUPERINTENDENTE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/>
              <a:t>ANGELA MARIA FERREIRA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/>
              <a:t>CONTADORA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2988" y="692150"/>
            <a:ext cx="67691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latin typeface="+mj-lt"/>
              </a:rPr>
              <a:t>ADMINISTRAÇÃO GERAL - IPSEMB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476672"/>
            <a:ext cx="82296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Comparativo entre Receita Arrecadada, Despesa Empenhada e Liquidada –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/2024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77007"/>
              </p:ext>
            </p:extLst>
          </p:nvPr>
        </p:nvGraphicFramePr>
        <p:xfrm>
          <a:off x="681038" y="2205038"/>
          <a:ext cx="778192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81937" imgH="1476398" progId="Excel.Sheet.8">
                  <p:embed/>
                </p:oleObj>
              </mc:Choice>
              <mc:Fallback>
                <p:oleObj name="Worksheet" r:id="rId2" imgW="7781937" imgH="1476398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205038"/>
                        <a:ext cx="7781925" cy="1728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CONTA APLICAÇÃO: BB PREVIDENCIARIO RENDA FIXA IRF-M1 TITULOS PUBLICOS FUNDO DE  INVESTIMENTOS</a:t>
            </a:r>
            <a:endParaRPr lang="pt-BR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45374"/>
              </p:ext>
            </p:extLst>
          </p:nvPr>
        </p:nvGraphicFramePr>
        <p:xfrm>
          <a:off x="755576" y="1988840"/>
          <a:ext cx="7776864" cy="33279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2.785,17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3.294,20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12.604,45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10.993,33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29.677,15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no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995.842,74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333375"/>
            <a:ext cx="79930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AGOSTO/2024 BB PREVIDENCIARIO RENDA FIXA IRF-M1 TITULOS PUBLICOS FUNDO DE  INVESTIMENTOS </a:t>
            </a:r>
            <a:endParaRPr lang="pt-BR" sz="22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758724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288" y="260350"/>
            <a:ext cx="84978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37746"/>
              </p:ext>
            </p:extLst>
          </p:nvPr>
        </p:nvGraphicFramePr>
        <p:xfrm>
          <a:off x="755576" y="1628800"/>
          <a:ext cx="7848872" cy="39604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44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415,97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421,05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551,30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537,45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1.925,77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61.474,82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2988" y="333375"/>
            <a:ext cx="73453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295466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494139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9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2.443,59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899,00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2.156,68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1.263,73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6.763,00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244.786,20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89993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96668"/>
              </p:ext>
            </p:extLst>
          </p:nvPr>
        </p:nvGraphicFramePr>
        <p:xfrm>
          <a:off x="539552" y="1740255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1.482,91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365,29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1.092,98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916,43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3.857,61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145.141,89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43910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35275"/>
              </p:ext>
            </p:extLst>
          </p:nvPr>
        </p:nvGraphicFramePr>
        <p:xfrm>
          <a:off x="683568" y="1700809"/>
          <a:ext cx="7776864" cy="338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461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1.084,56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1.432,84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1.218,58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1.062,68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4.798,66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127.232,40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76672"/>
            <a:ext cx="7416824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MAIO A AGOSTO 2024</a:t>
            </a:r>
            <a:endParaRPr lang="pt-BR" sz="2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2453341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u="sng" dirty="0"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EMBROS DO CONSELHO DIRETOR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TITULARES</a:t>
            </a: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VANUSA CRISTINA DA SILVA CARDOSO (Presidente)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EDILENE APARECIDA MARTINS TRANCHES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LUCIENE LINDALVA DOS SANTOS VIEIRA (Titular)</a:t>
            </a:r>
          </a:p>
          <a:p>
            <a:pPr algn="ctr" eaLnBrk="0" hangingPunct="0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LUCELIA LEVINA DE FARIA FERREIRA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CAMILA MARIA PASSOS (Titular)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SUPLENTES DO CONSELHO DIRETOR</a:t>
            </a:r>
            <a:r>
              <a:rPr kumimoji="0" lang="pt-BR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TEREZINHA AMANDA DE SOUZA FARIA LIMA (Suplente)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JOSE ROBERTO MARTINS RODRIGUES (Suplente)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30799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AGOSTO/2024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96046"/>
              </p:ext>
            </p:extLst>
          </p:nvPr>
        </p:nvGraphicFramePr>
        <p:xfrm>
          <a:off x="714348" y="1844824"/>
          <a:ext cx="7429552" cy="31563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61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44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2.956,12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2.383,98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3.661,16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2.977,81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11.979,07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08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400.856,90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AGOSTO/2024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367034"/>
              </p:ext>
            </p:extLst>
          </p:nvPr>
        </p:nvGraphicFramePr>
        <p:xfrm>
          <a:off x="1571604" y="2000240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768006"/>
              </p:ext>
            </p:extLst>
          </p:nvPr>
        </p:nvGraphicFramePr>
        <p:xfrm>
          <a:off x="539552" y="1988840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116959197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810130336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99.591,25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99186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24.532,56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95693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63.250,36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4211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55.128,09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9104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242,502,26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16037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8.731.044,27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5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849656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475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00059-F280-3CB0-F835-6BAF59EF2D4F}"/>
              </a:ext>
            </a:extLst>
          </p:cNvPr>
          <p:cNvSpPr txBox="1"/>
          <p:nvPr/>
        </p:nvSpPr>
        <p:spPr>
          <a:xfrm>
            <a:off x="503548" y="548680"/>
            <a:ext cx="8136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96683E-F61F-5F0A-ED81-3A4DE6303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17727"/>
              </p:ext>
            </p:extLst>
          </p:nvPr>
        </p:nvGraphicFramePr>
        <p:xfrm>
          <a:off x="457200" y="2135325"/>
          <a:ext cx="7848872" cy="35419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341090005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123125726"/>
                    </a:ext>
                  </a:extLst>
                </a:gridCol>
              </a:tblGrid>
              <a:tr h="51873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222,61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918556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183,25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364292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257,94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608655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219,82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804944"/>
                  </a:ext>
                </a:extLst>
              </a:tr>
              <a:tr h="677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883,62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34896"/>
                  </a:ext>
                </a:extLst>
              </a:tr>
              <a:tr h="63869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31.282,75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43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648A105-C675-9747-5D3F-A80C131ADD8A}"/>
              </a:ext>
            </a:extLst>
          </p:cNvPr>
          <p:cNvSpPr txBox="1"/>
          <p:nvPr/>
        </p:nvSpPr>
        <p:spPr>
          <a:xfrm>
            <a:off x="827584" y="476672"/>
            <a:ext cx="71287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D7AB44A3-DCE0-FB98-625A-BE1AA24A98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07592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21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12673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10.694.107,42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10.725.751,32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10.744.734,06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10.751.444,49</a:t>
                      </a:r>
                      <a:endParaRPr kumimoji="0"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MAIO A AGOSTO/2024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476673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MAIO A AGOSTO/2024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67774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243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211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32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47514"/>
            <a:ext cx="8352928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MAIO A AGOSTO 2024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74819" y="220486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>
                <a:latin typeface="+mj-lt"/>
              </a:rPr>
              <a:t>MEMBROS DO CONSELHO FISCAL</a:t>
            </a:r>
            <a:endParaRPr lang="pt-BR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 </a:t>
            </a:r>
            <a:r>
              <a:rPr lang="pt-BR" b="1" u="sng" dirty="0">
                <a:latin typeface="+mj-lt"/>
              </a:rPr>
              <a:t>TITULARES:</a:t>
            </a:r>
            <a:r>
              <a:rPr lang="pt-BR" b="1" dirty="0">
                <a:latin typeface="+mj-lt"/>
              </a:rPr>
              <a:t>  </a:t>
            </a:r>
          </a:p>
          <a:p>
            <a:pPr algn="ctr"/>
            <a:endParaRPr lang="pt-BR" b="1" dirty="0">
              <a:latin typeface="+mj-lt"/>
            </a:endParaRPr>
          </a:p>
          <a:p>
            <a:pPr algn="ctr"/>
            <a:r>
              <a:rPr lang="pt-BR" dirty="0"/>
              <a:t>LUIZ FERNANDO CUSTODIO (Titular)</a:t>
            </a:r>
          </a:p>
          <a:p>
            <a:pPr algn="ctr"/>
            <a:r>
              <a:rPr lang="pt-BR" dirty="0"/>
              <a:t>VALDIRENE APDA FERREIRA REIS (Titular)</a:t>
            </a:r>
          </a:p>
          <a:p>
            <a:pPr algn="ctr"/>
            <a:r>
              <a:rPr lang="pt-BR" dirty="0"/>
              <a:t>MARILIA APARECIDA MACHADO (Titular)</a:t>
            </a:r>
          </a:p>
          <a:p>
            <a:pPr algn="ctr"/>
            <a:r>
              <a:rPr lang="pt-BR" dirty="0"/>
              <a:t>ROSANGELA DE FATIMA BOVO </a:t>
            </a:r>
            <a:r>
              <a:rPr lang="pt-BR" dirty="0">
                <a:latin typeface="+mj-lt"/>
              </a:rPr>
              <a:t>(Titular)</a:t>
            </a:r>
          </a:p>
          <a:p>
            <a:pPr algn="ctr"/>
            <a:endParaRPr lang="pt-BR" dirty="0"/>
          </a:p>
          <a:p>
            <a:pPr algn="ctr"/>
            <a:r>
              <a:rPr lang="pt-BR" b="1" u="sng" dirty="0">
                <a:latin typeface="+mj-lt"/>
              </a:rPr>
              <a:t>SUPLENTES DOS CONSELHO FISCAL</a:t>
            </a:r>
            <a:r>
              <a:rPr lang="pt-BR" b="1" dirty="0">
                <a:latin typeface="+mj-lt"/>
              </a:rPr>
              <a:t>: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latin typeface="+mj-lt"/>
              </a:rPr>
              <a:t>ADRIANE DE CASSIA MARTINS </a:t>
            </a:r>
            <a:r>
              <a:rPr lang="pt-BR" dirty="0"/>
              <a:t>(Suplente)</a:t>
            </a:r>
          </a:p>
          <a:p>
            <a:pPr algn="ctr"/>
            <a:r>
              <a:rPr lang="pt-BR" dirty="0"/>
              <a:t>REGIANE APARECIDA FERREIRA (Suplente)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96459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869.720,36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872.023,63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878.184,17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871.909,92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83707"/>
              </p:ext>
            </p:extLst>
          </p:nvPr>
        </p:nvGraphicFramePr>
        <p:xfrm>
          <a:off x="755576" y="1916831"/>
          <a:ext cx="7920880" cy="2401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67.720,88</a:t>
                      </a:r>
                      <a:endParaRPr lang="pt-BR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67.720,88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67.720,88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71.300,77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MAIO A AGOSTO/2024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62896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         30.571,69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11.213,93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         30.431,41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21.093,83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         30.532,15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21.049,01</a:t>
                      </a:r>
                      <a:endParaRPr lang="pt-B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         30.390,29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21.183,82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MENSAL DOS GASTOS DO IPSEMB COM APOSENTADORIAS/ PENSÕES, AUXILIO-DOENÇA E DESPESAS ADMINISTRATIVAS NO PERIODO MAIO A AGOSTO/2024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18283"/>
              </p:ext>
            </p:extLst>
          </p:nvPr>
        </p:nvGraphicFramePr>
        <p:xfrm>
          <a:off x="683567" y="2204864"/>
          <a:ext cx="7776865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1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948.655,17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960.838,34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966.954,06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9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964,394,51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MAIO A AGOSTO/2024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628800"/>
            <a:ext cx="8391876" cy="4248472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EDILENE APARECIDA MARTINS TRANCHES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ELIDA ALVES SEQUALINI DE SOUZA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ELCIO MARQUES DA SILVA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pt-BR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BEFFEFC-DE37-B275-BC45-60D1FA4E76F3}"/>
              </a:ext>
            </a:extLst>
          </p:cNvPr>
          <p:cNvSpPr txBox="1"/>
          <p:nvPr/>
        </p:nvSpPr>
        <p:spPr>
          <a:xfrm>
            <a:off x="467544" y="476672"/>
            <a:ext cx="8208911" cy="289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DARCI FRANCISCO DA SILVA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18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MARIA DAS GRAÇAS OLIVEIRA REIS</a:t>
            </a:r>
            <a:r>
              <a:rPr lang="pt-BR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</a:t>
            </a:r>
            <a:r>
              <a:rPr lang="pt-BR" sz="2400">
                <a:latin typeface="Arial" pitchFamily="34" charset="0"/>
                <a:cs typeface="Arial" pitchFamily="34" charset="0"/>
              </a:rPr>
              <a:t>de contribuição.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3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2024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MAIO A AGOSTO/2024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76315"/>
              </p:ext>
            </p:extLst>
          </p:nvPr>
        </p:nvGraphicFramePr>
        <p:xfrm>
          <a:off x="571472" y="2071678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260.683,69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255.918,46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262.583,31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264.881,89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1.744.546,20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1.044.067,35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MAIO A AGOSTO/2024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04781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172.719,88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169.562,56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173.978,37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175.501,33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691.762,14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4355</TotalTime>
  <Words>1452</Words>
  <Application>Microsoft Office PowerPoint</Application>
  <PresentationFormat>Apresentação na tela (4:3)</PresentationFormat>
  <Paragraphs>398</Paragraphs>
  <Slides>45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Planilha do Microsoft Excel 97-2003</vt:lpstr>
      <vt:lpstr>INSTITUTO DE PREVIDÊNCIA DOS SERVIDORES DO MUNICÍPIO DE MONTE BELO</vt:lpstr>
      <vt:lpstr>Apresentação do PowerPoint</vt:lpstr>
      <vt:lpstr>Apresentação do PowerPoint</vt:lpstr>
      <vt:lpstr>Apresentação do PowerPoint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2023/2024 MAIO A AGOSTO</vt:lpstr>
      <vt:lpstr>R E C E I T A 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1024</cp:revision>
  <dcterms:created xsi:type="dcterms:W3CDTF">2014-09-10T11:48:19Z</dcterms:created>
  <dcterms:modified xsi:type="dcterms:W3CDTF">2024-09-20T19:21:57Z</dcterms:modified>
</cp:coreProperties>
</file>