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46"/>
  </p:notesMasterIdLst>
  <p:sldIdLst>
    <p:sldId id="264" r:id="rId2"/>
    <p:sldId id="306" r:id="rId3"/>
    <p:sldId id="304" r:id="rId4"/>
    <p:sldId id="305" r:id="rId5"/>
    <p:sldId id="265" r:id="rId6"/>
    <p:sldId id="257" r:id="rId7"/>
    <p:sldId id="331" r:id="rId8"/>
    <p:sldId id="282" r:id="rId9"/>
    <p:sldId id="332" r:id="rId10"/>
    <p:sldId id="258" r:id="rId11"/>
    <p:sldId id="295" r:id="rId12"/>
    <p:sldId id="260" r:id="rId13"/>
    <p:sldId id="261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9" r:id="rId22"/>
    <p:sldId id="284" r:id="rId23"/>
    <p:sldId id="300" r:id="rId24"/>
    <p:sldId id="290" r:id="rId25"/>
    <p:sldId id="317" r:id="rId26"/>
    <p:sldId id="318" r:id="rId27"/>
    <p:sldId id="319" r:id="rId28"/>
    <p:sldId id="320" r:id="rId29"/>
    <p:sldId id="321" r:id="rId30"/>
    <p:sldId id="322" r:id="rId31"/>
    <p:sldId id="333" r:id="rId32"/>
    <p:sldId id="334" r:id="rId33"/>
    <p:sldId id="336" r:id="rId34"/>
    <p:sldId id="337" r:id="rId35"/>
    <p:sldId id="338" r:id="rId36"/>
    <p:sldId id="339" r:id="rId37"/>
    <p:sldId id="310" r:id="rId38"/>
    <p:sldId id="311" r:id="rId39"/>
    <p:sldId id="309" r:id="rId40"/>
    <p:sldId id="313" r:id="rId41"/>
    <p:sldId id="314" r:id="rId42"/>
    <p:sldId id="326" r:id="rId43"/>
    <p:sldId id="316" r:id="rId44"/>
    <p:sldId id="307" r:id="rId4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96531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549268.06999999995</c:v>
                </c:pt>
                <c:pt idx="1">
                  <c:v>847540.25</c:v>
                </c:pt>
                <c:pt idx="2">
                  <c:v>507734.22</c:v>
                </c:pt>
                <c:pt idx="3">
                  <c:v>912277.99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DF-4425-B266-44CC416C6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190784"/>
        <c:axId val="89192320"/>
        <c:axId val="0"/>
      </c:bar3DChart>
      <c:catAx>
        <c:axId val="891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192320"/>
        <c:crosses val="autoZero"/>
        <c:auto val="1"/>
        <c:lblAlgn val="ctr"/>
        <c:lblOffset val="100"/>
        <c:noMultiLvlLbl val="0"/>
      </c:catAx>
      <c:valAx>
        <c:axId val="8919232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19078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66359.97</c:v>
                </c:pt>
                <c:pt idx="1">
                  <c:v>41765.58</c:v>
                </c:pt>
                <c:pt idx="2">
                  <c:v>82661.440000000002</c:v>
                </c:pt>
                <c:pt idx="3">
                  <c:v>-24664.83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9F-4B4E-8862-7BB8C7E01E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216.71</c:v>
                </c:pt>
                <c:pt idx="1">
                  <c:v>111.99</c:v>
                </c:pt>
                <c:pt idx="2">
                  <c:v>211.38</c:v>
                </c:pt>
                <c:pt idx="3">
                  <c:v>291.2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1-4706-B4CE-EA7983E48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11242025.67</c:v>
                </c:pt>
                <c:pt idx="1">
                  <c:v>11127364.33</c:v>
                </c:pt>
                <c:pt idx="2">
                  <c:v>11598184.9</c:v>
                </c:pt>
                <c:pt idx="3">
                  <c:v>10534308.529999999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2F-4B00-B528-3263CEE17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22747904"/>
        <c:axId val="130175744"/>
        <c:axId val="0"/>
      </c:bar3DChart>
      <c:catAx>
        <c:axId val="12274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0175744"/>
        <c:crosses val="autoZero"/>
        <c:auto val="1"/>
        <c:lblAlgn val="ctr"/>
        <c:lblOffset val="100"/>
        <c:noMultiLvlLbl val="0"/>
      </c:catAx>
      <c:valAx>
        <c:axId val="1301757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2274790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1078631.97</c:v>
                </c:pt>
                <c:pt idx="1">
                  <c:v>912552.12</c:v>
                </c:pt>
                <c:pt idx="2">
                  <c:v>1026666.15</c:v>
                </c:pt>
                <c:pt idx="3">
                  <c:v>950707.86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9-4D9D-8868-0A769281F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9210240"/>
        <c:axId val="89900160"/>
        <c:axId val="0"/>
      </c:bar3DChart>
      <c:catAx>
        <c:axId val="8921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900160"/>
        <c:crosses val="autoZero"/>
        <c:auto val="1"/>
        <c:lblAlgn val="ctr"/>
        <c:lblOffset val="100"/>
        <c:noMultiLvlLbl val="0"/>
      </c:catAx>
      <c:valAx>
        <c:axId val="8990016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892102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910068.67</c:v>
                </c:pt>
                <c:pt idx="1">
                  <c:v>925222.64</c:v>
                </c:pt>
                <c:pt idx="2">
                  <c:v>1049869.3999999999</c:v>
                </c:pt>
                <c:pt idx="3">
                  <c:v>965512.04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B-438E-82B4-E656897CB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3726592"/>
        <c:axId val="93728128"/>
        <c:axId val="0"/>
      </c:bar3DChart>
      <c:catAx>
        <c:axId val="93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3728128"/>
        <c:crosses val="autoZero"/>
        <c:auto val="1"/>
        <c:lblAlgn val="ctr"/>
        <c:lblOffset val="100"/>
        <c:noMultiLvlLbl val="0"/>
      </c:catAx>
      <c:valAx>
        <c:axId val="9372812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37265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9915.39</c:v>
                </c:pt>
                <c:pt idx="1">
                  <c:v>7020.72</c:v>
                </c:pt>
                <c:pt idx="2">
                  <c:v>7493.84</c:v>
                </c:pt>
                <c:pt idx="3">
                  <c:v>4733.6099999999997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158-8ABA-AEA550619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214976"/>
        <c:axId val="91216512"/>
        <c:axId val="0"/>
      </c:bar3DChart>
      <c:catAx>
        <c:axId val="912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216512"/>
        <c:crosses val="autoZero"/>
        <c:auto val="1"/>
        <c:lblAlgn val="ctr"/>
        <c:lblOffset val="100"/>
        <c:noMultiLvlLbl val="0"/>
      </c:catAx>
      <c:valAx>
        <c:axId val="9121651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21497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1010.75</c:v>
                </c:pt>
                <c:pt idx="1">
                  <c:v>320.91000000000003</c:v>
                </c:pt>
                <c:pt idx="2">
                  <c:v>368.51</c:v>
                </c:pt>
                <c:pt idx="3">
                  <c:v>410.74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1-47BA-862C-AE155EF30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11488"/>
        <c:axId val="91329664"/>
        <c:axId val="0"/>
      </c:bar3DChart>
      <c:catAx>
        <c:axId val="913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29664"/>
        <c:crosses val="autoZero"/>
        <c:auto val="1"/>
        <c:lblAlgn val="ctr"/>
        <c:lblOffset val="100"/>
        <c:noMultiLvlLbl val="0"/>
      </c:catAx>
      <c:valAx>
        <c:axId val="9132966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1148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1544.11</c:v>
                </c:pt>
                <c:pt idx="1">
                  <c:v>1355.22</c:v>
                </c:pt>
                <c:pt idx="2">
                  <c:v>1779.38</c:v>
                </c:pt>
                <c:pt idx="3">
                  <c:v>-534.29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6F-4000-B4DD-AA1A4E911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02672256"/>
        <c:axId val="102673792"/>
        <c:axId val="0"/>
      </c:bar3DChart>
      <c:catAx>
        <c:axId val="10267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2673792"/>
        <c:crosses val="autoZero"/>
        <c:auto val="1"/>
        <c:lblAlgn val="ctr"/>
        <c:lblOffset val="100"/>
        <c:noMultiLvlLbl val="0"/>
      </c:catAx>
      <c:valAx>
        <c:axId val="102673792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0267225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988.1</c:v>
                </c:pt>
                <c:pt idx="1">
                  <c:v>621.89</c:v>
                </c:pt>
                <c:pt idx="2">
                  <c:v>1230.83</c:v>
                </c:pt>
                <c:pt idx="3">
                  <c:v>-367.26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BD-4A17-AA3D-5BA08497D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361664"/>
        <c:axId val="91363200"/>
        <c:axId val="0"/>
      </c:bar3DChart>
      <c:catAx>
        <c:axId val="9136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363200"/>
        <c:crosses val="autoZero"/>
        <c:auto val="1"/>
        <c:lblAlgn val="ctr"/>
        <c:lblOffset val="100"/>
        <c:noMultiLvlLbl val="0"/>
      </c:catAx>
      <c:valAx>
        <c:axId val="91363200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36166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1345.95</c:v>
                </c:pt>
                <c:pt idx="1">
                  <c:v>892.36</c:v>
                </c:pt>
                <c:pt idx="2">
                  <c:v>1104.3399999999999</c:v>
                </c:pt>
                <c:pt idx="3">
                  <c:v>959.54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58-4958-8BC0-74143C8E00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417216"/>
        <c:axId val="91419008"/>
        <c:axId val="0"/>
      </c:bar3DChart>
      <c:catAx>
        <c:axId val="9141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419008"/>
        <c:crosses val="autoZero"/>
        <c:auto val="1"/>
        <c:lblAlgn val="ctr"/>
        <c:lblOffset val="100"/>
        <c:noMultiLvlLbl val="0"/>
      </c:catAx>
      <c:valAx>
        <c:axId val="9141900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91417216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title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Plan1!$A$2</c:f>
              <c:strCache>
                <c:ptCount val="1"/>
              </c:strCache>
            </c:strRef>
          </c:tx>
          <c:invertIfNegative val="0"/>
          <c:cat>
            <c:strRef>
              <c:f>Plan1!$B$1:$E$1</c:f>
              <c:strCache>
                <c:ptCount val="4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Plan1!$B$2:$E$2</c:f>
              <c:numCache>
                <c:formatCode>#,##0.00</c:formatCode>
                <c:ptCount val="4"/>
                <c:pt idx="0">
                  <c:v>3440.5</c:v>
                </c:pt>
                <c:pt idx="1">
                  <c:v>2825.85</c:v>
                </c:pt>
                <c:pt idx="2">
                  <c:v>3054.64</c:v>
                </c:pt>
                <c:pt idx="3">
                  <c:v>2259.86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E-4C42-806C-F4561AA5E0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69675008"/>
        <c:axId val="173986944"/>
        <c:axId val="0"/>
      </c:bar3DChart>
      <c:catAx>
        <c:axId val="1696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3986944"/>
        <c:crosses val="autoZero"/>
        <c:auto val="1"/>
        <c:lblAlgn val="ctr"/>
        <c:lblOffset val="100"/>
        <c:noMultiLvlLbl val="0"/>
      </c:catAx>
      <c:valAx>
        <c:axId val="173986944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169675008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  <c:showDLblsOverMax val="0"/>
  </c:chart>
  <c:spPr>
    <a:ln>
      <a:solidFill>
        <a:srgbClr val="2DA2BF"/>
      </a:solidFill>
    </a:ln>
    <a:effectLst>
      <a:outerShdw blurRad="50800" dist="50800" dir="5400000" algn="ctr" rotWithShape="0">
        <a:schemeClr val="bg2">
          <a:lumMod val="90000"/>
        </a:schemeClr>
      </a:outerShdw>
    </a:effectLst>
  </c:spPr>
  <c:txPr>
    <a:bodyPr/>
    <a:lstStyle/>
    <a:p>
      <a:pPr>
        <a:defRPr sz="1146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3E413-9965-4773-A60C-438CD3D14932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F1E97D-34FD-408B-BBFF-71528D1991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804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1CDBE8-2E51-493F-BCCE-0C458590AD8A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B83417-4E50-435A-804C-F93443043BCB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13DD1A-8307-4B7F-8BA5-ED5BA8BB8486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FBBD378-0D23-4095-BDCB-D1E91578C173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2C9D4D-42F9-48BE-8DF6-9DE4D82D09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4628C-F362-437F-A127-CB7A2B4480B6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112BA-8EDD-4D99-86F0-30A0ED64F0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AD53-56B7-455C-8FFE-46E35DD22E70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7769B-7583-469D-BA97-45C6183AAC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24420-3580-4CD7-9375-60274660A7D2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D7A76-D9C9-4079-8345-B48EC4EB3F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D72C19-8EB9-47D1-ACAB-BDB1796039B6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184CA4-B495-4EA1-93BE-DA28BA5B07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DE216-0859-46A9-A9EE-DE5A1D9FDB3E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FAB5E5-E973-4F4C-96FE-3E6C56D0B9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7E8928-F992-4F5B-B692-976F053613C0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4083AA-2F1B-489A-89F7-B7CE9E11F7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0224BF-AFE9-40B8-8792-15D9062E323E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6A84E0-0C15-4F3F-82EF-9A87F55735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1EBE3-60CB-4D7E-A4A8-2B7337AD1C27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3C8C-3370-487F-8C0B-A33998BDD7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07BA08-A480-4149-B477-D4E29914C349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2D5FD0-DA18-4AEA-BD84-644FDCCD4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026DF3-52FD-4255-934D-FE987777395A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D6DFF11-28FB-4D9E-9834-70EC250A5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8201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C847E81-9C11-47D6-9AD3-05E0A5451722}" type="datetimeFigureOut">
              <a:rPr lang="pt-BR"/>
              <a:pPr>
                <a:defRPr/>
              </a:pPr>
              <a:t>17/05/2024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009ABD-CD8B-451A-8E81-122F44329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8" r:id="rId1"/>
    <p:sldLayoutId id="2147484594" r:id="rId2"/>
    <p:sldLayoutId id="2147484599" r:id="rId3"/>
    <p:sldLayoutId id="2147484600" r:id="rId4"/>
    <p:sldLayoutId id="2147484601" r:id="rId5"/>
    <p:sldLayoutId id="2147484602" r:id="rId6"/>
    <p:sldLayoutId id="2147484595" r:id="rId7"/>
    <p:sldLayoutId id="2147484603" r:id="rId8"/>
    <p:sldLayoutId id="2147484604" r:id="rId9"/>
    <p:sldLayoutId id="2147484596" r:id="rId10"/>
    <p:sldLayoutId id="214748459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11560" y="642938"/>
            <a:ext cx="8064896" cy="9858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1600" dirty="0">
                <a:solidFill>
                  <a:schemeClr val="tx1"/>
                </a:solidFill>
              </a:rPr>
              <a:t>INSTITUTO DE PREVIDÊNCIA DOS SERVIDORES DO MUNICÍPIO DE MONTE BELO</a:t>
            </a:r>
          </a:p>
        </p:txBody>
      </p:sp>
      <p:sp>
        <p:nvSpPr>
          <p:cNvPr id="16387" name="Subtítulo 2"/>
          <p:cNvSpPr>
            <a:spLocks noGrp="1"/>
          </p:cNvSpPr>
          <p:nvPr>
            <p:ph type="subTitle" idx="4294967295"/>
          </p:nvPr>
        </p:nvSpPr>
        <p:spPr>
          <a:xfrm>
            <a:off x="1000125" y="2071688"/>
            <a:ext cx="8143875" cy="4357687"/>
          </a:xfrm>
        </p:spPr>
        <p:txBody>
          <a:bodyPr/>
          <a:lstStyle/>
          <a:p>
            <a:pPr marL="92075" indent="17463" eaLnBrk="1" hangingPunct="1">
              <a:buFont typeface="Wingdings 3" pitchFamily="18" charset="2"/>
              <a:buNone/>
            </a:pPr>
            <a:r>
              <a:rPr lang="pt-BR"/>
              <a:t>	</a:t>
            </a:r>
          </a:p>
        </p:txBody>
      </p:sp>
      <p:grpSp>
        <p:nvGrpSpPr>
          <p:cNvPr id="16388" name="Group 7"/>
          <p:cNvGrpSpPr>
            <a:grpSpLocks noChangeAspect="1"/>
          </p:cNvGrpSpPr>
          <p:nvPr/>
        </p:nvGrpSpPr>
        <p:grpSpPr bwMode="auto">
          <a:xfrm>
            <a:off x="1042988" y="1628775"/>
            <a:ext cx="7129462" cy="4376738"/>
            <a:chOff x="567" y="1389"/>
            <a:chExt cx="4581" cy="2449"/>
          </a:xfrm>
        </p:grpSpPr>
        <p:sp>
          <p:nvSpPr>
            <p:cNvPr id="16389" name="AutoShape 6"/>
            <p:cNvSpPr>
              <a:spLocks noChangeAspect="1" noChangeArrowheads="1" noTextEdit="1"/>
            </p:cNvSpPr>
            <p:nvPr/>
          </p:nvSpPr>
          <p:spPr bwMode="auto">
            <a:xfrm>
              <a:off x="567" y="1389"/>
              <a:ext cx="4581" cy="2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16390" name="Group 97"/>
            <p:cNvGrpSpPr>
              <a:grpSpLocks/>
            </p:cNvGrpSpPr>
            <p:nvPr/>
          </p:nvGrpSpPr>
          <p:grpSpPr bwMode="auto">
            <a:xfrm>
              <a:off x="612" y="1443"/>
              <a:ext cx="4504" cy="2339"/>
              <a:chOff x="612" y="1443"/>
              <a:chExt cx="4504" cy="2339"/>
            </a:xfrm>
          </p:grpSpPr>
          <p:sp>
            <p:nvSpPr>
              <p:cNvPr id="16392" name="Freeform 8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auto">
              <a:xfrm>
                <a:off x="2619" y="1487"/>
                <a:ext cx="524" cy="464"/>
              </a:xfrm>
              <a:custGeom>
                <a:avLst/>
                <a:gdLst>
                  <a:gd name="T0" fmla="*/ 267 w 524"/>
                  <a:gd name="T1" fmla="*/ 0 h 464"/>
                  <a:gd name="T2" fmla="*/ 312 w 524"/>
                  <a:gd name="T3" fmla="*/ 0 h 464"/>
                  <a:gd name="T4" fmla="*/ 367 w 524"/>
                  <a:gd name="T5" fmla="*/ 18 h 464"/>
                  <a:gd name="T6" fmla="*/ 412 w 524"/>
                  <a:gd name="T7" fmla="*/ 36 h 464"/>
                  <a:gd name="T8" fmla="*/ 446 w 524"/>
                  <a:gd name="T9" fmla="*/ 63 h 464"/>
                  <a:gd name="T10" fmla="*/ 479 w 524"/>
                  <a:gd name="T11" fmla="*/ 98 h 464"/>
                  <a:gd name="T12" fmla="*/ 501 w 524"/>
                  <a:gd name="T13" fmla="*/ 143 h 464"/>
                  <a:gd name="T14" fmla="*/ 524 w 524"/>
                  <a:gd name="T15" fmla="*/ 188 h 464"/>
                  <a:gd name="T16" fmla="*/ 524 w 524"/>
                  <a:gd name="T17" fmla="*/ 232 h 464"/>
                  <a:gd name="T18" fmla="*/ 524 w 524"/>
                  <a:gd name="T19" fmla="*/ 277 h 464"/>
                  <a:gd name="T20" fmla="*/ 501 w 524"/>
                  <a:gd name="T21" fmla="*/ 321 h 464"/>
                  <a:gd name="T22" fmla="*/ 479 w 524"/>
                  <a:gd name="T23" fmla="*/ 366 h 464"/>
                  <a:gd name="T24" fmla="*/ 446 w 524"/>
                  <a:gd name="T25" fmla="*/ 393 h 464"/>
                  <a:gd name="T26" fmla="*/ 412 w 524"/>
                  <a:gd name="T27" fmla="*/ 429 h 464"/>
                  <a:gd name="T28" fmla="*/ 367 w 524"/>
                  <a:gd name="T29" fmla="*/ 446 h 464"/>
                  <a:gd name="T30" fmla="*/ 312 w 524"/>
                  <a:gd name="T31" fmla="*/ 464 h 464"/>
                  <a:gd name="T32" fmla="*/ 267 w 524"/>
                  <a:gd name="T33" fmla="*/ 464 h 464"/>
                  <a:gd name="T34" fmla="*/ 211 w 524"/>
                  <a:gd name="T35" fmla="*/ 464 h 464"/>
                  <a:gd name="T36" fmla="*/ 167 w 524"/>
                  <a:gd name="T37" fmla="*/ 446 h 464"/>
                  <a:gd name="T38" fmla="*/ 111 w 524"/>
                  <a:gd name="T39" fmla="*/ 429 h 464"/>
                  <a:gd name="T40" fmla="*/ 78 w 524"/>
                  <a:gd name="T41" fmla="*/ 393 h 464"/>
                  <a:gd name="T42" fmla="*/ 44 w 524"/>
                  <a:gd name="T43" fmla="*/ 366 h 464"/>
                  <a:gd name="T44" fmla="*/ 22 w 524"/>
                  <a:gd name="T45" fmla="*/ 321 h 464"/>
                  <a:gd name="T46" fmla="*/ 11 w 524"/>
                  <a:gd name="T47" fmla="*/ 277 h 464"/>
                  <a:gd name="T48" fmla="*/ 0 w 524"/>
                  <a:gd name="T49" fmla="*/ 232 h 464"/>
                  <a:gd name="T50" fmla="*/ 11 w 524"/>
                  <a:gd name="T51" fmla="*/ 188 h 464"/>
                  <a:gd name="T52" fmla="*/ 22 w 524"/>
                  <a:gd name="T53" fmla="*/ 143 h 464"/>
                  <a:gd name="T54" fmla="*/ 44 w 524"/>
                  <a:gd name="T55" fmla="*/ 98 h 464"/>
                  <a:gd name="T56" fmla="*/ 78 w 524"/>
                  <a:gd name="T57" fmla="*/ 63 h 464"/>
                  <a:gd name="T58" fmla="*/ 111 w 524"/>
                  <a:gd name="T59" fmla="*/ 36 h 464"/>
                  <a:gd name="T60" fmla="*/ 167 w 524"/>
                  <a:gd name="T61" fmla="*/ 18 h 464"/>
                  <a:gd name="T62" fmla="*/ 211 w 524"/>
                  <a:gd name="T63" fmla="*/ 0 h 464"/>
                  <a:gd name="T64" fmla="*/ 267 w 524"/>
                  <a:gd name="T65" fmla="*/ 0 h 46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524"/>
                  <a:gd name="T100" fmla="*/ 0 h 464"/>
                  <a:gd name="T101" fmla="*/ 524 w 524"/>
                  <a:gd name="T102" fmla="*/ 464 h 464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524" h="464">
                    <a:moveTo>
                      <a:pt x="267" y="0"/>
                    </a:moveTo>
                    <a:lnTo>
                      <a:pt x="312" y="0"/>
                    </a:lnTo>
                    <a:lnTo>
                      <a:pt x="367" y="18"/>
                    </a:lnTo>
                    <a:lnTo>
                      <a:pt x="412" y="36"/>
                    </a:lnTo>
                    <a:lnTo>
                      <a:pt x="446" y="63"/>
                    </a:lnTo>
                    <a:lnTo>
                      <a:pt x="479" y="98"/>
                    </a:lnTo>
                    <a:lnTo>
                      <a:pt x="501" y="143"/>
                    </a:lnTo>
                    <a:lnTo>
                      <a:pt x="524" y="188"/>
                    </a:lnTo>
                    <a:lnTo>
                      <a:pt x="524" y="232"/>
                    </a:lnTo>
                    <a:lnTo>
                      <a:pt x="524" y="277"/>
                    </a:lnTo>
                    <a:lnTo>
                      <a:pt x="501" y="321"/>
                    </a:lnTo>
                    <a:lnTo>
                      <a:pt x="479" y="366"/>
                    </a:lnTo>
                    <a:lnTo>
                      <a:pt x="446" y="393"/>
                    </a:lnTo>
                    <a:lnTo>
                      <a:pt x="412" y="429"/>
                    </a:lnTo>
                    <a:lnTo>
                      <a:pt x="367" y="446"/>
                    </a:lnTo>
                    <a:lnTo>
                      <a:pt x="312" y="464"/>
                    </a:lnTo>
                    <a:lnTo>
                      <a:pt x="267" y="464"/>
                    </a:lnTo>
                    <a:lnTo>
                      <a:pt x="211" y="464"/>
                    </a:lnTo>
                    <a:lnTo>
                      <a:pt x="167" y="446"/>
                    </a:lnTo>
                    <a:lnTo>
                      <a:pt x="111" y="429"/>
                    </a:lnTo>
                    <a:lnTo>
                      <a:pt x="78" y="393"/>
                    </a:lnTo>
                    <a:lnTo>
                      <a:pt x="44" y="366"/>
                    </a:lnTo>
                    <a:lnTo>
                      <a:pt x="22" y="321"/>
                    </a:lnTo>
                    <a:lnTo>
                      <a:pt x="11" y="277"/>
                    </a:lnTo>
                    <a:lnTo>
                      <a:pt x="0" y="232"/>
                    </a:lnTo>
                    <a:lnTo>
                      <a:pt x="11" y="188"/>
                    </a:lnTo>
                    <a:lnTo>
                      <a:pt x="22" y="143"/>
                    </a:lnTo>
                    <a:lnTo>
                      <a:pt x="44" y="98"/>
                    </a:lnTo>
                    <a:lnTo>
                      <a:pt x="78" y="63"/>
                    </a:lnTo>
                    <a:lnTo>
                      <a:pt x="111" y="36"/>
                    </a:lnTo>
                    <a:lnTo>
                      <a:pt x="167" y="18"/>
                    </a:lnTo>
                    <a:lnTo>
                      <a:pt x="211" y="0"/>
                    </a:lnTo>
                    <a:lnTo>
                      <a:pt x="267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auto">
              <a:xfrm>
                <a:off x="3890" y="1710"/>
                <a:ext cx="423" cy="348"/>
              </a:xfrm>
              <a:custGeom>
                <a:avLst/>
                <a:gdLst>
                  <a:gd name="T0" fmla="*/ 211 w 423"/>
                  <a:gd name="T1" fmla="*/ 0 h 348"/>
                  <a:gd name="T2" fmla="*/ 256 w 423"/>
                  <a:gd name="T3" fmla="*/ 0 h 348"/>
                  <a:gd name="T4" fmla="*/ 301 w 423"/>
                  <a:gd name="T5" fmla="*/ 9 h 348"/>
                  <a:gd name="T6" fmla="*/ 334 w 423"/>
                  <a:gd name="T7" fmla="*/ 27 h 348"/>
                  <a:gd name="T8" fmla="*/ 368 w 423"/>
                  <a:gd name="T9" fmla="*/ 54 h 348"/>
                  <a:gd name="T10" fmla="*/ 390 w 423"/>
                  <a:gd name="T11" fmla="*/ 81 h 348"/>
                  <a:gd name="T12" fmla="*/ 412 w 423"/>
                  <a:gd name="T13" fmla="*/ 107 h 348"/>
                  <a:gd name="T14" fmla="*/ 423 w 423"/>
                  <a:gd name="T15" fmla="*/ 143 h 348"/>
                  <a:gd name="T16" fmla="*/ 423 w 423"/>
                  <a:gd name="T17" fmla="*/ 179 h 348"/>
                  <a:gd name="T18" fmla="*/ 423 w 423"/>
                  <a:gd name="T19" fmla="*/ 215 h 348"/>
                  <a:gd name="T20" fmla="*/ 412 w 423"/>
                  <a:gd name="T21" fmla="*/ 241 h 348"/>
                  <a:gd name="T22" fmla="*/ 390 w 423"/>
                  <a:gd name="T23" fmla="*/ 277 h 348"/>
                  <a:gd name="T24" fmla="*/ 368 w 423"/>
                  <a:gd name="T25" fmla="*/ 304 h 348"/>
                  <a:gd name="T26" fmla="*/ 334 w 423"/>
                  <a:gd name="T27" fmla="*/ 322 h 348"/>
                  <a:gd name="T28" fmla="*/ 301 w 423"/>
                  <a:gd name="T29" fmla="*/ 339 h 348"/>
                  <a:gd name="T30" fmla="*/ 256 w 423"/>
                  <a:gd name="T31" fmla="*/ 348 h 348"/>
                  <a:gd name="T32" fmla="*/ 211 w 423"/>
                  <a:gd name="T33" fmla="*/ 348 h 348"/>
                  <a:gd name="T34" fmla="*/ 167 w 423"/>
                  <a:gd name="T35" fmla="*/ 348 h 348"/>
                  <a:gd name="T36" fmla="*/ 133 w 423"/>
                  <a:gd name="T37" fmla="*/ 339 h 348"/>
                  <a:gd name="T38" fmla="*/ 89 w 423"/>
                  <a:gd name="T39" fmla="*/ 322 h 348"/>
                  <a:gd name="T40" fmla="*/ 66 w 423"/>
                  <a:gd name="T41" fmla="*/ 304 h 348"/>
                  <a:gd name="T42" fmla="*/ 33 w 423"/>
                  <a:gd name="T43" fmla="*/ 277 h 348"/>
                  <a:gd name="T44" fmla="*/ 22 w 423"/>
                  <a:gd name="T45" fmla="*/ 241 h 348"/>
                  <a:gd name="T46" fmla="*/ 0 w 423"/>
                  <a:gd name="T47" fmla="*/ 215 h 348"/>
                  <a:gd name="T48" fmla="*/ 0 w 423"/>
                  <a:gd name="T49" fmla="*/ 179 h 348"/>
                  <a:gd name="T50" fmla="*/ 0 w 423"/>
                  <a:gd name="T51" fmla="*/ 143 h 348"/>
                  <a:gd name="T52" fmla="*/ 22 w 423"/>
                  <a:gd name="T53" fmla="*/ 107 h 348"/>
                  <a:gd name="T54" fmla="*/ 33 w 423"/>
                  <a:gd name="T55" fmla="*/ 81 h 348"/>
                  <a:gd name="T56" fmla="*/ 66 w 423"/>
                  <a:gd name="T57" fmla="*/ 54 h 348"/>
                  <a:gd name="T58" fmla="*/ 89 w 423"/>
                  <a:gd name="T59" fmla="*/ 27 h 348"/>
                  <a:gd name="T60" fmla="*/ 133 w 423"/>
                  <a:gd name="T61" fmla="*/ 9 h 348"/>
                  <a:gd name="T62" fmla="*/ 167 w 423"/>
                  <a:gd name="T63" fmla="*/ 0 h 348"/>
                  <a:gd name="T64" fmla="*/ 211 w 423"/>
                  <a:gd name="T65" fmla="*/ 0 h 3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23"/>
                  <a:gd name="T100" fmla="*/ 0 h 348"/>
                  <a:gd name="T101" fmla="*/ 423 w 423"/>
                  <a:gd name="T102" fmla="*/ 348 h 348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23" h="348">
                    <a:moveTo>
                      <a:pt x="211" y="0"/>
                    </a:moveTo>
                    <a:lnTo>
                      <a:pt x="256" y="0"/>
                    </a:lnTo>
                    <a:lnTo>
                      <a:pt x="301" y="9"/>
                    </a:lnTo>
                    <a:lnTo>
                      <a:pt x="334" y="27"/>
                    </a:lnTo>
                    <a:lnTo>
                      <a:pt x="368" y="54"/>
                    </a:lnTo>
                    <a:lnTo>
                      <a:pt x="390" y="81"/>
                    </a:lnTo>
                    <a:lnTo>
                      <a:pt x="412" y="107"/>
                    </a:lnTo>
                    <a:lnTo>
                      <a:pt x="423" y="143"/>
                    </a:lnTo>
                    <a:lnTo>
                      <a:pt x="423" y="179"/>
                    </a:lnTo>
                    <a:lnTo>
                      <a:pt x="423" y="215"/>
                    </a:lnTo>
                    <a:lnTo>
                      <a:pt x="412" y="241"/>
                    </a:lnTo>
                    <a:lnTo>
                      <a:pt x="390" y="277"/>
                    </a:lnTo>
                    <a:lnTo>
                      <a:pt x="368" y="304"/>
                    </a:lnTo>
                    <a:lnTo>
                      <a:pt x="334" y="322"/>
                    </a:lnTo>
                    <a:lnTo>
                      <a:pt x="301" y="339"/>
                    </a:lnTo>
                    <a:lnTo>
                      <a:pt x="256" y="348"/>
                    </a:lnTo>
                    <a:lnTo>
                      <a:pt x="211" y="348"/>
                    </a:lnTo>
                    <a:lnTo>
                      <a:pt x="167" y="348"/>
                    </a:lnTo>
                    <a:lnTo>
                      <a:pt x="133" y="339"/>
                    </a:lnTo>
                    <a:lnTo>
                      <a:pt x="89" y="322"/>
                    </a:lnTo>
                    <a:lnTo>
                      <a:pt x="66" y="304"/>
                    </a:lnTo>
                    <a:lnTo>
                      <a:pt x="33" y="277"/>
                    </a:lnTo>
                    <a:lnTo>
                      <a:pt x="22" y="241"/>
                    </a:lnTo>
                    <a:lnTo>
                      <a:pt x="0" y="215"/>
                    </a:lnTo>
                    <a:lnTo>
                      <a:pt x="0" y="179"/>
                    </a:lnTo>
                    <a:lnTo>
                      <a:pt x="0" y="143"/>
                    </a:lnTo>
                    <a:lnTo>
                      <a:pt x="22" y="107"/>
                    </a:lnTo>
                    <a:lnTo>
                      <a:pt x="33" y="81"/>
                    </a:lnTo>
                    <a:lnTo>
                      <a:pt x="66" y="54"/>
                    </a:lnTo>
                    <a:lnTo>
                      <a:pt x="89" y="27"/>
                    </a:lnTo>
                    <a:lnTo>
                      <a:pt x="133" y="9"/>
                    </a:lnTo>
                    <a:lnTo>
                      <a:pt x="167" y="0"/>
                    </a:lnTo>
                    <a:lnTo>
                      <a:pt x="21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auto">
              <a:xfrm>
                <a:off x="1515" y="1675"/>
                <a:ext cx="379" cy="312"/>
              </a:xfrm>
              <a:custGeom>
                <a:avLst/>
                <a:gdLst>
                  <a:gd name="T0" fmla="*/ 189 w 379"/>
                  <a:gd name="T1" fmla="*/ 0 h 312"/>
                  <a:gd name="T2" fmla="*/ 223 w 379"/>
                  <a:gd name="T3" fmla="*/ 0 h 312"/>
                  <a:gd name="T4" fmla="*/ 267 w 379"/>
                  <a:gd name="T5" fmla="*/ 9 h 312"/>
                  <a:gd name="T6" fmla="*/ 301 w 379"/>
                  <a:gd name="T7" fmla="*/ 26 h 312"/>
                  <a:gd name="T8" fmla="*/ 323 w 379"/>
                  <a:gd name="T9" fmla="*/ 44 h 312"/>
                  <a:gd name="T10" fmla="*/ 345 w 379"/>
                  <a:gd name="T11" fmla="*/ 71 h 312"/>
                  <a:gd name="T12" fmla="*/ 368 w 379"/>
                  <a:gd name="T13" fmla="*/ 98 h 312"/>
                  <a:gd name="T14" fmla="*/ 379 w 379"/>
                  <a:gd name="T15" fmla="*/ 125 h 312"/>
                  <a:gd name="T16" fmla="*/ 379 w 379"/>
                  <a:gd name="T17" fmla="*/ 160 h 312"/>
                  <a:gd name="T18" fmla="*/ 379 w 379"/>
                  <a:gd name="T19" fmla="*/ 187 h 312"/>
                  <a:gd name="T20" fmla="*/ 368 w 379"/>
                  <a:gd name="T21" fmla="*/ 223 h 312"/>
                  <a:gd name="T22" fmla="*/ 345 w 379"/>
                  <a:gd name="T23" fmla="*/ 250 h 312"/>
                  <a:gd name="T24" fmla="*/ 323 w 379"/>
                  <a:gd name="T25" fmla="*/ 267 h 312"/>
                  <a:gd name="T26" fmla="*/ 301 w 379"/>
                  <a:gd name="T27" fmla="*/ 285 h 312"/>
                  <a:gd name="T28" fmla="*/ 267 w 379"/>
                  <a:gd name="T29" fmla="*/ 303 h 312"/>
                  <a:gd name="T30" fmla="*/ 223 w 379"/>
                  <a:gd name="T31" fmla="*/ 312 h 312"/>
                  <a:gd name="T32" fmla="*/ 189 w 379"/>
                  <a:gd name="T33" fmla="*/ 312 h 312"/>
                  <a:gd name="T34" fmla="*/ 145 w 379"/>
                  <a:gd name="T35" fmla="*/ 312 h 312"/>
                  <a:gd name="T36" fmla="*/ 111 w 379"/>
                  <a:gd name="T37" fmla="*/ 303 h 312"/>
                  <a:gd name="T38" fmla="*/ 78 w 379"/>
                  <a:gd name="T39" fmla="*/ 285 h 312"/>
                  <a:gd name="T40" fmla="*/ 55 w 379"/>
                  <a:gd name="T41" fmla="*/ 267 h 312"/>
                  <a:gd name="T42" fmla="*/ 33 w 379"/>
                  <a:gd name="T43" fmla="*/ 250 h 312"/>
                  <a:gd name="T44" fmla="*/ 11 w 379"/>
                  <a:gd name="T45" fmla="*/ 223 h 312"/>
                  <a:gd name="T46" fmla="*/ 0 w 379"/>
                  <a:gd name="T47" fmla="*/ 187 h 312"/>
                  <a:gd name="T48" fmla="*/ 0 w 379"/>
                  <a:gd name="T49" fmla="*/ 160 h 312"/>
                  <a:gd name="T50" fmla="*/ 0 w 379"/>
                  <a:gd name="T51" fmla="*/ 125 h 312"/>
                  <a:gd name="T52" fmla="*/ 11 w 379"/>
                  <a:gd name="T53" fmla="*/ 98 h 312"/>
                  <a:gd name="T54" fmla="*/ 33 w 379"/>
                  <a:gd name="T55" fmla="*/ 71 h 312"/>
                  <a:gd name="T56" fmla="*/ 55 w 379"/>
                  <a:gd name="T57" fmla="*/ 44 h 312"/>
                  <a:gd name="T58" fmla="*/ 78 w 379"/>
                  <a:gd name="T59" fmla="*/ 26 h 312"/>
                  <a:gd name="T60" fmla="*/ 111 w 379"/>
                  <a:gd name="T61" fmla="*/ 9 h 312"/>
                  <a:gd name="T62" fmla="*/ 145 w 379"/>
                  <a:gd name="T63" fmla="*/ 0 h 312"/>
                  <a:gd name="T64" fmla="*/ 189 w 379"/>
                  <a:gd name="T65" fmla="*/ 0 h 3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79"/>
                  <a:gd name="T100" fmla="*/ 0 h 312"/>
                  <a:gd name="T101" fmla="*/ 379 w 379"/>
                  <a:gd name="T102" fmla="*/ 312 h 3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79" h="312">
                    <a:moveTo>
                      <a:pt x="189" y="0"/>
                    </a:moveTo>
                    <a:lnTo>
                      <a:pt x="223" y="0"/>
                    </a:lnTo>
                    <a:lnTo>
                      <a:pt x="267" y="9"/>
                    </a:lnTo>
                    <a:lnTo>
                      <a:pt x="301" y="26"/>
                    </a:lnTo>
                    <a:lnTo>
                      <a:pt x="323" y="44"/>
                    </a:lnTo>
                    <a:lnTo>
                      <a:pt x="345" y="71"/>
                    </a:lnTo>
                    <a:lnTo>
                      <a:pt x="368" y="98"/>
                    </a:lnTo>
                    <a:lnTo>
                      <a:pt x="379" y="125"/>
                    </a:lnTo>
                    <a:lnTo>
                      <a:pt x="379" y="160"/>
                    </a:lnTo>
                    <a:lnTo>
                      <a:pt x="379" y="187"/>
                    </a:lnTo>
                    <a:lnTo>
                      <a:pt x="368" y="223"/>
                    </a:lnTo>
                    <a:lnTo>
                      <a:pt x="345" y="250"/>
                    </a:lnTo>
                    <a:lnTo>
                      <a:pt x="323" y="267"/>
                    </a:lnTo>
                    <a:lnTo>
                      <a:pt x="301" y="285"/>
                    </a:lnTo>
                    <a:lnTo>
                      <a:pt x="267" y="303"/>
                    </a:lnTo>
                    <a:lnTo>
                      <a:pt x="223" y="312"/>
                    </a:lnTo>
                    <a:lnTo>
                      <a:pt x="189" y="312"/>
                    </a:lnTo>
                    <a:lnTo>
                      <a:pt x="145" y="312"/>
                    </a:lnTo>
                    <a:lnTo>
                      <a:pt x="111" y="303"/>
                    </a:lnTo>
                    <a:lnTo>
                      <a:pt x="78" y="285"/>
                    </a:lnTo>
                    <a:lnTo>
                      <a:pt x="55" y="267"/>
                    </a:lnTo>
                    <a:lnTo>
                      <a:pt x="33" y="250"/>
                    </a:lnTo>
                    <a:lnTo>
                      <a:pt x="11" y="223"/>
                    </a:lnTo>
                    <a:lnTo>
                      <a:pt x="0" y="187"/>
                    </a:lnTo>
                    <a:lnTo>
                      <a:pt x="0" y="160"/>
                    </a:lnTo>
                    <a:lnTo>
                      <a:pt x="0" y="125"/>
                    </a:lnTo>
                    <a:lnTo>
                      <a:pt x="11" y="98"/>
                    </a:lnTo>
                    <a:lnTo>
                      <a:pt x="33" y="71"/>
                    </a:lnTo>
                    <a:lnTo>
                      <a:pt x="55" y="44"/>
                    </a:lnTo>
                    <a:lnTo>
                      <a:pt x="78" y="26"/>
                    </a:lnTo>
                    <a:lnTo>
                      <a:pt x="111" y="9"/>
                    </a:lnTo>
                    <a:lnTo>
                      <a:pt x="145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auto">
              <a:xfrm>
                <a:off x="1180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747 w 1026"/>
                  <a:gd name="T3" fmla="*/ 0 h 929"/>
                  <a:gd name="T4" fmla="*/ 1026 w 1026"/>
                  <a:gd name="T5" fmla="*/ 331 h 929"/>
                  <a:gd name="T6" fmla="*/ 736 w 1026"/>
                  <a:gd name="T7" fmla="*/ 215 h 929"/>
                  <a:gd name="T8" fmla="*/ 736 w 1026"/>
                  <a:gd name="T9" fmla="*/ 929 h 929"/>
                  <a:gd name="T10" fmla="*/ 524 w 1026"/>
                  <a:gd name="T11" fmla="*/ 563 h 929"/>
                  <a:gd name="T12" fmla="*/ 301 w 1026"/>
                  <a:gd name="T13" fmla="*/ 929 h 929"/>
                  <a:gd name="T14" fmla="*/ 301 w 1026"/>
                  <a:gd name="T15" fmla="*/ 215 h 929"/>
                  <a:gd name="T16" fmla="*/ 0 w 1026"/>
                  <a:gd name="T17" fmla="*/ 322 h 929"/>
                  <a:gd name="T18" fmla="*/ 301 w 1026"/>
                  <a:gd name="T19" fmla="*/ 0 h 9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6"/>
                  <a:gd name="T31" fmla="*/ 0 h 929"/>
                  <a:gd name="T32" fmla="*/ 1026 w 1026"/>
                  <a:gd name="T33" fmla="*/ 929 h 9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6" h="929">
                    <a:moveTo>
                      <a:pt x="301" y="0"/>
                    </a:move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0" name="Freeform 16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1" name="Freeform 17"/>
              <p:cNvSpPr>
                <a:spLocks/>
              </p:cNvSpPr>
              <p:nvPr/>
            </p:nvSpPr>
            <p:spPr bwMode="auto">
              <a:xfrm>
                <a:off x="2239" y="1925"/>
                <a:ext cx="1294" cy="1097"/>
              </a:xfrm>
              <a:custGeom>
                <a:avLst/>
                <a:gdLst>
                  <a:gd name="T0" fmla="*/ 335 w 1294"/>
                  <a:gd name="T1" fmla="*/ 0 h 1097"/>
                  <a:gd name="T2" fmla="*/ 413 w 1294"/>
                  <a:gd name="T3" fmla="*/ 44 h 1097"/>
                  <a:gd name="T4" fmla="*/ 480 w 1294"/>
                  <a:gd name="T5" fmla="*/ 71 h 1097"/>
                  <a:gd name="T6" fmla="*/ 558 w 1294"/>
                  <a:gd name="T7" fmla="*/ 89 h 1097"/>
                  <a:gd name="T8" fmla="*/ 636 w 1294"/>
                  <a:gd name="T9" fmla="*/ 98 h 1097"/>
                  <a:gd name="T10" fmla="*/ 714 w 1294"/>
                  <a:gd name="T11" fmla="*/ 89 h 1097"/>
                  <a:gd name="T12" fmla="*/ 781 w 1294"/>
                  <a:gd name="T13" fmla="*/ 71 h 1097"/>
                  <a:gd name="T14" fmla="*/ 859 w 1294"/>
                  <a:gd name="T15" fmla="*/ 44 h 1097"/>
                  <a:gd name="T16" fmla="*/ 937 w 1294"/>
                  <a:gd name="T17" fmla="*/ 0 h 1097"/>
                  <a:gd name="T18" fmla="*/ 1294 w 1294"/>
                  <a:gd name="T19" fmla="*/ 428 h 1097"/>
                  <a:gd name="T20" fmla="*/ 937 w 1294"/>
                  <a:gd name="T21" fmla="*/ 249 h 1097"/>
                  <a:gd name="T22" fmla="*/ 937 w 1294"/>
                  <a:gd name="T23" fmla="*/ 1088 h 1097"/>
                  <a:gd name="T24" fmla="*/ 636 w 1294"/>
                  <a:gd name="T25" fmla="*/ 660 h 1097"/>
                  <a:gd name="T26" fmla="*/ 335 w 1294"/>
                  <a:gd name="T27" fmla="*/ 1097 h 1097"/>
                  <a:gd name="T28" fmla="*/ 335 w 1294"/>
                  <a:gd name="T29" fmla="*/ 249 h 1097"/>
                  <a:gd name="T30" fmla="*/ 0 w 1294"/>
                  <a:gd name="T31" fmla="*/ 428 h 1097"/>
                  <a:gd name="T32" fmla="*/ 335 w 1294"/>
                  <a:gd name="T33" fmla="*/ 0 h 109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294"/>
                  <a:gd name="T52" fmla="*/ 0 h 1097"/>
                  <a:gd name="T53" fmla="*/ 1294 w 1294"/>
                  <a:gd name="T54" fmla="*/ 1097 h 1097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294" h="1097">
                    <a:moveTo>
                      <a:pt x="335" y="0"/>
                    </a:moveTo>
                    <a:lnTo>
                      <a:pt x="413" y="44"/>
                    </a:lnTo>
                    <a:lnTo>
                      <a:pt x="480" y="71"/>
                    </a:lnTo>
                    <a:lnTo>
                      <a:pt x="558" y="89"/>
                    </a:lnTo>
                    <a:lnTo>
                      <a:pt x="636" y="98"/>
                    </a:lnTo>
                    <a:lnTo>
                      <a:pt x="714" y="89"/>
                    </a:lnTo>
                    <a:lnTo>
                      <a:pt x="781" y="71"/>
                    </a:lnTo>
                    <a:lnTo>
                      <a:pt x="859" y="44"/>
                    </a:lnTo>
                    <a:lnTo>
                      <a:pt x="937" y="0"/>
                    </a:lnTo>
                    <a:lnTo>
                      <a:pt x="1294" y="428"/>
                    </a:lnTo>
                    <a:lnTo>
                      <a:pt x="937" y="249"/>
                    </a:lnTo>
                    <a:lnTo>
                      <a:pt x="937" y="1088"/>
                    </a:lnTo>
                    <a:lnTo>
                      <a:pt x="636" y="660"/>
                    </a:lnTo>
                    <a:lnTo>
                      <a:pt x="335" y="1097"/>
                    </a:lnTo>
                    <a:lnTo>
                      <a:pt x="335" y="249"/>
                    </a:lnTo>
                    <a:lnTo>
                      <a:pt x="0" y="428"/>
                    </a:lnTo>
                    <a:lnTo>
                      <a:pt x="335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2" name="Freeform 18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3" name="Freeform 19"/>
              <p:cNvSpPr>
                <a:spLocks/>
              </p:cNvSpPr>
              <p:nvPr/>
            </p:nvSpPr>
            <p:spPr bwMode="auto">
              <a:xfrm>
                <a:off x="3577" y="2058"/>
                <a:ext cx="1026" cy="929"/>
              </a:xfrm>
              <a:custGeom>
                <a:avLst/>
                <a:gdLst>
                  <a:gd name="T0" fmla="*/ 301 w 1026"/>
                  <a:gd name="T1" fmla="*/ 0 h 929"/>
                  <a:gd name="T2" fmla="*/ 357 w 1026"/>
                  <a:gd name="T3" fmla="*/ 27 h 929"/>
                  <a:gd name="T4" fmla="*/ 413 w 1026"/>
                  <a:gd name="T5" fmla="*/ 54 h 929"/>
                  <a:gd name="T6" fmla="*/ 469 w 1026"/>
                  <a:gd name="T7" fmla="*/ 63 h 929"/>
                  <a:gd name="T8" fmla="*/ 524 w 1026"/>
                  <a:gd name="T9" fmla="*/ 72 h 929"/>
                  <a:gd name="T10" fmla="*/ 580 w 1026"/>
                  <a:gd name="T11" fmla="*/ 63 h 929"/>
                  <a:gd name="T12" fmla="*/ 636 w 1026"/>
                  <a:gd name="T13" fmla="*/ 54 h 929"/>
                  <a:gd name="T14" fmla="*/ 692 w 1026"/>
                  <a:gd name="T15" fmla="*/ 27 h 929"/>
                  <a:gd name="T16" fmla="*/ 747 w 1026"/>
                  <a:gd name="T17" fmla="*/ 0 h 929"/>
                  <a:gd name="T18" fmla="*/ 1026 w 1026"/>
                  <a:gd name="T19" fmla="*/ 331 h 929"/>
                  <a:gd name="T20" fmla="*/ 736 w 1026"/>
                  <a:gd name="T21" fmla="*/ 215 h 929"/>
                  <a:gd name="T22" fmla="*/ 970 w 1026"/>
                  <a:gd name="T23" fmla="*/ 554 h 929"/>
                  <a:gd name="T24" fmla="*/ 736 w 1026"/>
                  <a:gd name="T25" fmla="*/ 554 h 929"/>
                  <a:gd name="T26" fmla="*/ 736 w 1026"/>
                  <a:gd name="T27" fmla="*/ 929 h 929"/>
                  <a:gd name="T28" fmla="*/ 524 w 1026"/>
                  <a:gd name="T29" fmla="*/ 563 h 929"/>
                  <a:gd name="T30" fmla="*/ 301 w 1026"/>
                  <a:gd name="T31" fmla="*/ 929 h 929"/>
                  <a:gd name="T32" fmla="*/ 301 w 1026"/>
                  <a:gd name="T33" fmla="*/ 554 h 929"/>
                  <a:gd name="T34" fmla="*/ 67 w 1026"/>
                  <a:gd name="T35" fmla="*/ 554 h 929"/>
                  <a:gd name="T36" fmla="*/ 301 w 1026"/>
                  <a:gd name="T37" fmla="*/ 215 h 929"/>
                  <a:gd name="T38" fmla="*/ 0 w 1026"/>
                  <a:gd name="T39" fmla="*/ 322 h 929"/>
                  <a:gd name="T40" fmla="*/ 78 w 1026"/>
                  <a:gd name="T41" fmla="*/ 241 h 929"/>
                  <a:gd name="T42" fmla="*/ 157 w 1026"/>
                  <a:gd name="T43" fmla="*/ 161 h 929"/>
                  <a:gd name="T44" fmla="*/ 223 w 1026"/>
                  <a:gd name="T45" fmla="*/ 81 h 929"/>
                  <a:gd name="T46" fmla="*/ 301 w 1026"/>
                  <a:gd name="T47" fmla="*/ 0 h 929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1026"/>
                  <a:gd name="T73" fmla="*/ 0 h 929"/>
                  <a:gd name="T74" fmla="*/ 1026 w 1026"/>
                  <a:gd name="T75" fmla="*/ 929 h 929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1026" h="929">
                    <a:moveTo>
                      <a:pt x="301" y="0"/>
                    </a:moveTo>
                    <a:lnTo>
                      <a:pt x="357" y="27"/>
                    </a:lnTo>
                    <a:lnTo>
                      <a:pt x="413" y="54"/>
                    </a:lnTo>
                    <a:lnTo>
                      <a:pt x="469" y="63"/>
                    </a:lnTo>
                    <a:lnTo>
                      <a:pt x="524" y="72"/>
                    </a:lnTo>
                    <a:lnTo>
                      <a:pt x="580" y="63"/>
                    </a:lnTo>
                    <a:lnTo>
                      <a:pt x="636" y="54"/>
                    </a:lnTo>
                    <a:lnTo>
                      <a:pt x="692" y="27"/>
                    </a:lnTo>
                    <a:lnTo>
                      <a:pt x="747" y="0"/>
                    </a:lnTo>
                    <a:lnTo>
                      <a:pt x="1026" y="331"/>
                    </a:lnTo>
                    <a:lnTo>
                      <a:pt x="736" y="215"/>
                    </a:lnTo>
                    <a:lnTo>
                      <a:pt x="970" y="554"/>
                    </a:lnTo>
                    <a:lnTo>
                      <a:pt x="736" y="554"/>
                    </a:lnTo>
                    <a:lnTo>
                      <a:pt x="736" y="929"/>
                    </a:lnTo>
                    <a:lnTo>
                      <a:pt x="524" y="563"/>
                    </a:lnTo>
                    <a:lnTo>
                      <a:pt x="301" y="929"/>
                    </a:lnTo>
                    <a:lnTo>
                      <a:pt x="301" y="554"/>
                    </a:lnTo>
                    <a:lnTo>
                      <a:pt x="67" y="554"/>
                    </a:lnTo>
                    <a:lnTo>
                      <a:pt x="301" y="215"/>
                    </a:lnTo>
                    <a:lnTo>
                      <a:pt x="0" y="322"/>
                    </a:lnTo>
                    <a:lnTo>
                      <a:pt x="78" y="241"/>
                    </a:lnTo>
                    <a:lnTo>
                      <a:pt x="157" y="161"/>
                    </a:lnTo>
                    <a:lnTo>
                      <a:pt x="223" y="81"/>
                    </a:lnTo>
                    <a:lnTo>
                      <a:pt x="301" y="0"/>
                    </a:lnTo>
                  </a:path>
                </a:pathLst>
              </a:custGeom>
              <a:noFill/>
              <a:ln w="34925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4" name="Freeform 20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5" name="Freeform 21"/>
              <p:cNvSpPr>
                <a:spLocks noEditPoints="1"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212 w 613"/>
                  <a:gd name="T45" fmla="*/ 313 h 705"/>
                  <a:gd name="T46" fmla="*/ 257 w 613"/>
                  <a:gd name="T47" fmla="*/ 313 h 705"/>
                  <a:gd name="T48" fmla="*/ 346 w 613"/>
                  <a:gd name="T49" fmla="*/ 313 h 705"/>
                  <a:gd name="T50" fmla="*/ 401 w 613"/>
                  <a:gd name="T51" fmla="*/ 304 h 705"/>
                  <a:gd name="T52" fmla="*/ 424 w 613"/>
                  <a:gd name="T53" fmla="*/ 286 h 705"/>
                  <a:gd name="T54" fmla="*/ 457 w 613"/>
                  <a:gd name="T55" fmla="*/ 259 h 705"/>
                  <a:gd name="T56" fmla="*/ 468 w 613"/>
                  <a:gd name="T57" fmla="*/ 223 h 705"/>
                  <a:gd name="T58" fmla="*/ 480 w 613"/>
                  <a:gd name="T59" fmla="*/ 188 h 705"/>
                  <a:gd name="T60" fmla="*/ 468 w 613"/>
                  <a:gd name="T61" fmla="*/ 161 h 705"/>
                  <a:gd name="T62" fmla="*/ 468 w 613"/>
                  <a:gd name="T63" fmla="*/ 143 h 705"/>
                  <a:gd name="T64" fmla="*/ 446 w 613"/>
                  <a:gd name="T65" fmla="*/ 134 h 705"/>
                  <a:gd name="T66" fmla="*/ 435 w 613"/>
                  <a:gd name="T67" fmla="*/ 125 h 705"/>
                  <a:gd name="T68" fmla="*/ 401 w 613"/>
                  <a:gd name="T69" fmla="*/ 116 h 705"/>
                  <a:gd name="T70" fmla="*/ 346 w 613"/>
                  <a:gd name="T71" fmla="*/ 116 h 705"/>
                  <a:gd name="T72" fmla="*/ 257 w 613"/>
                  <a:gd name="T73" fmla="*/ 116 h 705"/>
                  <a:gd name="T74" fmla="*/ 212 w 613"/>
                  <a:gd name="T75" fmla="*/ 313 h 70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613"/>
                  <a:gd name="T115" fmla="*/ 0 h 705"/>
                  <a:gd name="T116" fmla="*/ 613 w 613"/>
                  <a:gd name="T117" fmla="*/ 705 h 705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  <a:close/>
                    <a:moveTo>
                      <a:pt x="212" y="313"/>
                    </a:moveTo>
                    <a:lnTo>
                      <a:pt x="257" y="313"/>
                    </a:lnTo>
                    <a:lnTo>
                      <a:pt x="346" y="313"/>
                    </a:lnTo>
                    <a:lnTo>
                      <a:pt x="401" y="304"/>
                    </a:lnTo>
                    <a:lnTo>
                      <a:pt x="424" y="286"/>
                    </a:lnTo>
                    <a:lnTo>
                      <a:pt x="457" y="259"/>
                    </a:lnTo>
                    <a:lnTo>
                      <a:pt x="468" y="223"/>
                    </a:lnTo>
                    <a:lnTo>
                      <a:pt x="480" y="188"/>
                    </a:lnTo>
                    <a:lnTo>
                      <a:pt x="468" y="161"/>
                    </a:lnTo>
                    <a:lnTo>
                      <a:pt x="468" y="143"/>
                    </a:lnTo>
                    <a:lnTo>
                      <a:pt x="446" y="134"/>
                    </a:lnTo>
                    <a:lnTo>
                      <a:pt x="435" y="125"/>
                    </a:lnTo>
                    <a:lnTo>
                      <a:pt x="401" y="116"/>
                    </a:lnTo>
                    <a:lnTo>
                      <a:pt x="346" y="116"/>
                    </a:lnTo>
                    <a:lnTo>
                      <a:pt x="257" y="116"/>
                    </a:lnTo>
                    <a:lnTo>
                      <a:pt x="212" y="313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6" name="Freeform 22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7" name="Freeform 23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8" name="Freeform 24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09" name="Freeform 25"/>
              <p:cNvSpPr>
                <a:spLocks noEditPoints="1"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212 w 613"/>
                  <a:gd name="T57" fmla="*/ 286 h 705"/>
                  <a:gd name="T58" fmla="*/ 323 w 613"/>
                  <a:gd name="T59" fmla="*/ 286 h 705"/>
                  <a:gd name="T60" fmla="*/ 379 w 613"/>
                  <a:gd name="T61" fmla="*/ 277 h 705"/>
                  <a:gd name="T62" fmla="*/ 424 w 613"/>
                  <a:gd name="T63" fmla="*/ 268 h 705"/>
                  <a:gd name="T64" fmla="*/ 446 w 613"/>
                  <a:gd name="T65" fmla="*/ 259 h 705"/>
                  <a:gd name="T66" fmla="*/ 468 w 613"/>
                  <a:gd name="T67" fmla="*/ 241 h 705"/>
                  <a:gd name="T68" fmla="*/ 479 w 613"/>
                  <a:gd name="T69" fmla="*/ 214 h 705"/>
                  <a:gd name="T70" fmla="*/ 479 w 613"/>
                  <a:gd name="T71" fmla="*/ 188 h 705"/>
                  <a:gd name="T72" fmla="*/ 479 w 613"/>
                  <a:gd name="T73" fmla="*/ 161 h 705"/>
                  <a:gd name="T74" fmla="*/ 468 w 613"/>
                  <a:gd name="T75" fmla="*/ 143 h 705"/>
                  <a:gd name="T76" fmla="*/ 446 w 613"/>
                  <a:gd name="T77" fmla="*/ 125 h 705"/>
                  <a:gd name="T78" fmla="*/ 424 w 613"/>
                  <a:gd name="T79" fmla="*/ 116 h 705"/>
                  <a:gd name="T80" fmla="*/ 401 w 613"/>
                  <a:gd name="T81" fmla="*/ 116 h 705"/>
                  <a:gd name="T82" fmla="*/ 357 w 613"/>
                  <a:gd name="T83" fmla="*/ 116 h 705"/>
                  <a:gd name="T84" fmla="*/ 245 w 613"/>
                  <a:gd name="T85" fmla="*/ 116 h 705"/>
                  <a:gd name="T86" fmla="*/ 212 w 613"/>
                  <a:gd name="T87" fmla="*/ 286 h 705"/>
                  <a:gd name="T88" fmla="*/ 156 w 613"/>
                  <a:gd name="T89" fmla="*/ 589 h 705"/>
                  <a:gd name="T90" fmla="*/ 290 w 613"/>
                  <a:gd name="T91" fmla="*/ 589 h 705"/>
                  <a:gd name="T92" fmla="*/ 357 w 613"/>
                  <a:gd name="T93" fmla="*/ 589 h 705"/>
                  <a:gd name="T94" fmla="*/ 401 w 613"/>
                  <a:gd name="T95" fmla="*/ 580 h 705"/>
                  <a:gd name="T96" fmla="*/ 424 w 613"/>
                  <a:gd name="T97" fmla="*/ 562 h 705"/>
                  <a:gd name="T98" fmla="*/ 446 w 613"/>
                  <a:gd name="T99" fmla="*/ 545 h 705"/>
                  <a:gd name="T100" fmla="*/ 457 w 613"/>
                  <a:gd name="T101" fmla="*/ 518 h 705"/>
                  <a:gd name="T102" fmla="*/ 457 w 613"/>
                  <a:gd name="T103" fmla="*/ 482 h 705"/>
                  <a:gd name="T104" fmla="*/ 446 w 613"/>
                  <a:gd name="T105" fmla="*/ 455 h 705"/>
                  <a:gd name="T106" fmla="*/ 435 w 613"/>
                  <a:gd name="T107" fmla="*/ 429 h 705"/>
                  <a:gd name="T108" fmla="*/ 401 w 613"/>
                  <a:gd name="T109" fmla="*/ 411 h 705"/>
                  <a:gd name="T110" fmla="*/ 357 w 613"/>
                  <a:gd name="T111" fmla="*/ 402 h 705"/>
                  <a:gd name="T112" fmla="*/ 189 w 613"/>
                  <a:gd name="T113" fmla="*/ 402 h 705"/>
                  <a:gd name="T114" fmla="*/ 156 w 613"/>
                  <a:gd name="T115" fmla="*/ 589 h 705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613"/>
                  <a:gd name="T175" fmla="*/ 0 h 705"/>
                  <a:gd name="T176" fmla="*/ 613 w 613"/>
                  <a:gd name="T177" fmla="*/ 705 h 705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  <a:close/>
                    <a:moveTo>
                      <a:pt x="212" y="286"/>
                    </a:moveTo>
                    <a:lnTo>
                      <a:pt x="323" y="286"/>
                    </a:lnTo>
                    <a:lnTo>
                      <a:pt x="379" y="277"/>
                    </a:lnTo>
                    <a:lnTo>
                      <a:pt x="424" y="268"/>
                    </a:lnTo>
                    <a:lnTo>
                      <a:pt x="446" y="259"/>
                    </a:lnTo>
                    <a:lnTo>
                      <a:pt x="468" y="241"/>
                    </a:lnTo>
                    <a:lnTo>
                      <a:pt x="479" y="214"/>
                    </a:lnTo>
                    <a:lnTo>
                      <a:pt x="479" y="188"/>
                    </a:lnTo>
                    <a:lnTo>
                      <a:pt x="479" y="161"/>
                    </a:lnTo>
                    <a:lnTo>
                      <a:pt x="468" y="143"/>
                    </a:lnTo>
                    <a:lnTo>
                      <a:pt x="446" y="125"/>
                    </a:lnTo>
                    <a:lnTo>
                      <a:pt x="424" y="116"/>
                    </a:lnTo>
                    <a:lnTo>
                      <a:pt x="401" y="116"/>
                    </a:lnTo>
                    <a:lnTo>
                      <a:pt x="357" y="116"/>
                    </a:lnTo>
                    <a:lnTo>
                      <a:pt x="245" y="116"/>
                    </a:lnTo>
                    <a:lnTo>
                      <a:pt x="212" y="286"/>
                    </a:lnTo>
                    <a:close/>
                    <a:moveTo>
                      <a:pt x="156" y="589"/>
                    </a:moveTo>
                    <a:lnTo>
                      <a:pt x="290" y="589"/>
                    </a:lnTo>
                    <a:lnTo>
                      <a:pt x="357" y="589"/>
                    </a:lnTo>
                    <a:lnTo>
                      <a:pt x="401" y="580"/>
                    </a:lnTo>
                    <a:lnTo>
                      <a:pt x="424" y="562"/>
                    </a:lnTo>
                    <a:lnTo>
                      <a:pt x="446" y="545"/>
                    </a:lnTo>
                    <a:lnTo>
                      <a:pt x="457" y="518"/>
                    </a:lnTo>
                    <a:lnTo>
                      <a:pt x="457" y="482"/>
                    </a:lnTo>
                    <a:lnTo>
                      <a:pt x="446" y="455"/>
                    </a:lnTo>
                    <a:lnTo>
                      <a:pt x="435" y="429"/>
                    </a:lnTo>
                    <a:lnTo>
                      <a:pt x="401" y="411"/>
                    </a:lnTo>
                    <a:lnTo>
                      <a:pt x="357" y="402"/>
                    </a:lnTo>
                    <a:lnTo>
                      <a:pt x="189" y="402"/>
                    </a:lnTo>
                    <a:lnTo>
                      <a:pt x="156" y="589"/>
                    </a:lnTo>
                    <a:close/>
                  </a:path>
                </a:pathLst>
              </a:custGeom>
              <a:solidFill>
                <a:srgbClr val="1F1A17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0" name="Freeform 26"/>
              <p:cNvSpPr>
                <a:spLocks/>
              </p:cNvSpPr>
              <p:nvPr/>
            </p:nvSpPr>
            <p:spPr bwMode="auto">
              <a:xfrm>
                <a:off x="1136" y="3040"/>
                <a:ext cx="267" cy="705"/>
              </a:xfrm>
              <a:custGeom>
                <a:avLst/>
                <a:gdLst>
                  <a:gd name="T0" fmla="*/ 0 w 267"/>
                  <a:gd name="T1" fmla="*/ 705 h 705"/>
                  <a:gd name="T2" fmla="*/ 133 w 267"/>
                  <a:gd name="T3" fmla="*/ 0 h 705"/>
                  <a:gd name="T4" fmla="*/ 267 w 267"/>
                  <a:gd name="T5" fmla="*/ 0 h 705"/>
                  <a:gd name="T6" fmla="*/ 133 w 267"/>
                  <a:gd name="T7" fmla="*/ 705 h 705"/>
                  <a:gd name="T8" fmla="*/ 0 w 267"/>
                  <a:gd name="T9" fmla="*/ 705 h 7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7"/>
                  <a:gd name="T16" fmla="*/ 0 h 705"/>
                  <a:gd name="T17" fmla="*/ 267 w 267"/>
                  <a:gd name="T18" fmla="*/ 705 h 7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7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267" y="0"/>
                    </a:lnTo>
                    <a:lnTo>
                      <a:pt x="133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1" name="Freeform 27"/>
              <p:cNvSpPr>
                <a:spLocks/>
              </p:cNvSpPr>
              <p:nvPr/>
            </p:nvSpPr>
            <p:spPr bwMode="auto">
              <a:xfrm>
                <a:off x="1392" y="3040"/>
                <a:ext cx="613" cy="705"/>
              </a:xfrm>
              <a:custGeom>
                <a:avLst/>
                <a:gdLst>
                  <a:gd name="T0" fmla="*/ 134 w 613"/>
                  <a:gd name="T1" fmla="*/ 705 h 705"/>
                  <a:gd name="T2" fmla="*/ 0 w 613"/>
                  <a:gd name="T3" fmla="*/ 705 h 705"/>
                  <a:gd name="T4" fmla="*/ 145 w 613"/>
                  <a:gd name="T5" fmla="*/ 0 h 705"/>
                  <a:gd name="T6" fmla="*/ 413 w 613"/>
                  <a:gd name="T7" fmla="*/ 0 h 705"/>
                  <a:gd name="T8" fmla="*/ 468 w 613"/>
                  <a:gd name="T9" fmla="*/ 0 h 705"/>
                  <a:gd name="T10" fmla="*/ 524 w 613"/>
                  <a:gd name="T11" fmla="*/ 18 h 705"/>
                  <a:gd name="T12" fmla="*/ 558 w 613"/>
                  <a:gd name="T13" fmla="*/ 36 h 705"/>
                  <a:gd name="T14" fmla="*/ 580 w 613"/>
                  <a:gd name="T15" fmla="*/ 72 h 705"/>
                  <a:gd name="T16" fmla="*/ 602 w 613"/>
                  <a:gd name="T17" fmla="*/ 125 h 705"/>
                  <a:gd name="T18" fmla="*/ 613 w 613"/>
                  <a:gd name="T19" fmla="*/ 179 h 705"/>
                  <a:gd name="T20" fmla="*/ 602 w 613"/>
                  <a:gd name="T21" fmla="*/ 223 h 705"/>
                  <a:gd name="T22" fmla="*/ 591 w 613"/>
                  <a:gd name="T23" fmla="*/ 277 h 705"/>
                  <a:gd name="T24" fmla="*/ 569 w 613"/>
                  <a:gd name="T25" fmla="*/ 321 h 705"/>
                  <a:gd name="T26" fmla="*/ 546 w 613"/>
                  <a:gd name="T27" fmla="*/ 357 h 705"/>
                  <a:gd name="T28" fmla="*/ 513 w 613"/>
                  <a:gd name="T29" fmla="*/ 384 h 705"/>
                  <a:gd name="T30" fmla="*/ 480 w 613"/>
                  <a:gd name="T31" fmla="*/ 402 h 705"/>
                  <a:gd name="T32" fmla="*/ 446 w 613"/>
                  <a:gd name="T33" fmla="*/ 420 h 705"/>
                  <a:gd name="T34" fmla="*/ 401 w 613"/>
                  <a:gd name="T35" fmla="*/ 429 h 705"/>
                  <a:gd name="T36" fmla="*/ 346 w 613"/>
                  <a:gd name="T37" fmla="*/ 429 h 705"/>
                  <a:gd name="T38" fmla="*/ 279 w 613"/>
                  <a:gd name="T39" fmla="*/ 437 h 705"/>
                  <a:gd name="T40" fmla="*/ 190 w 613"/>
                  <a:gd name="T41" fmla="*/ 437 h 705"/>
                  <a:gd name="T42" fmla="*/ 134 w 613"/>
                  <a:gd name="T43" fmla="*/ 705 h 70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613"/>
                  <a:gd name="T67" fmla="*/ 0 h 705"/>
                  <a:gd name="T68" fmla="*/ 613 w 613"/>
                  <a:gd name="T69" fmla="*/ 705 h 70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613" h="705">
                    <a:moveTo>
                      <a:pt x="134" y="705"/>
                    </a:moveTo>
                    <a:lnTo>
                      <a:pt x="0" y="705"/>
                    </a:lnTo>
                    <a:lnTo>
                      <a:pt x="145" y="0"/>
                    </a:lnTo>
                    <a:lnTo>
                      <a:pt x="413" y="0"/>
                    </a:lnTo>
                    <a:lnTo>
                      <a:pt x="468" y="0"/>
                    </a:lnTo>
                    <a:lnTo>
                      <a:pt x="524" y="18"/>
                    </a:lnTo>
                    <a:lnTo>
                      <a:pt x="558" y="36"/>
                    </a:lnTo>
                    <a:lnTo>
                      <a:pt x="580" y="72"/>
                    </a:lnTo>
                    <a:lnTo>
                      <a:pt x="602" y="125"/>
                    </a:lnTo>
                    <a:lnTo>
                      <a:pt x="613" y="179"/>
                    </a:lnTo>
                    <a:lnTo>
                      <a:pt x="602" y="223"/>
                    </a:lnTo>
                    <a:lnTo>
                      <a:pt x="591" y="277"/>
                    </a:lnTo>
                    <a:lnTo>
                      <a:pt x="569" y="321"/>
                    </a:lnTo>
                    <a:lnTo>
                      <a:pt x="546" y="357"/>
                    </a:lnTo>
                    <a:lnTo>
                      <a:pt x="513" y="384"/>
                    </a:lnTo>
                    <a:lnTo>
                      <a:pt x="480" y="402"/>
                    </a:lnTo>
                    <a:lnTo>
                      <a:pt x="446" y="420"/>
                    </a:lnTo>
                    <a:lnTo>
                      <a:pt x="401" y="429"/>
                    </a:lnTo>
                    <a:lnTo>
                      <a:pt x="346" y="429"/>
                    </a:lnTo>
                    <a:lnTo>
                      <a:pt x="279" y="437"/>
                    </a:lnTo>
                    <a:lnTo>
                      <a:pt x="190" y="437"/>
                    </a:lnTo>
                    <a:lnTo>
                      <a:pt x="134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2" name="Freeform 28"/>
              <p:cNvSpPr>
                <a:spLocks/>
              </p:cNvSpPr>
              <p:nvPr/>
            </p:nvSpPr>
            <p:spPr bwMode="auto">
              <a:xfrm>
                <a:off x="1604" y="3156"/>
                <a:ext cx="268" cy="197"/>
              </a:xfrm>
              <a:custGeom>
                <a:avLst/>
                <a:gdLst>
                  <a:gd name="T0" fmla="*/ 0 w 268"/>
                  <a:gd name="T1" fmla="*/ 197 h 197"/>
                  <a:gd name="T2" fmla="*/ 45 w 268"/>
                  <a:gd name="T3" fmla="*/ 197 h 197"/>
                  <a:gd name="T4" fmla="*/ 134 w 268"/>
                  <a:gd name="T5" fmla="*/ 197 h 197"/>
                  <a:gd name="T6" fmla="*/ 189 w 268"/>
                  <a:gd name="T7" fmla="*/ 188 h 197"/>
                  <a:gd name="T8" fmla="*/ 212 w 268"/>
                  <a:gd name="T9" fmla="*/ 170 h 197"/>
                  <a:gd name="T10" fmla="*/ 245 w 268"/>
                  <a:gd name="T11" fmla="*/ 143 h 197"/>
                  <a:gd name="T12" fmla="*/ 256 w 268"/>
                  <a:gd name="T13" fmla="*/ 107 h 197"/>
                  <a:gd name="T14" fmla="*/ 268 w 268"/>
                  <a:gd name="T15" fmla="*/ 72 h 197"/>
                  <a:gd name="T16" fmla="*/ 256 w 268"/>
                  <a:gd name="T17" fmla="*/ 45 h 197"/>
                  <a:gd name="T18" fmla="*/ 256 w 268"/>
                  <a:gd name="T19" fmla="*/ 27 h 197"/>
                  <a:gd name="T20" fmla="*/ 234 w 268"/>
                  <a:gd name="T21" fmla="*/ 18 h 197"/>
                  <a:gd name="T22" fmla="*/ 223 w 268"/>
                  <a:gd name="T23" fmla="*/ 9 h 197"/>
                  <a:gd name="T24" fmla="*/ 189 w 268"/>
                  <a:gd name="T25" fmla="*/ 0 h 197"/>
                  <a:gd name="T26" fmla="*/ 134 w 268"/>
                  <a:gd name="T27" fmla="*/ 0 h 197"/>
                  <a:gd name="T28" fmla="*/ 45 w 268"/>
                  <a:gd name="T29" fmla="*/ 0 h 197"/>
                  <a:gd name="T30" fmla="*/ 0 w 268"/>
                  <a:gd name="T31" fmla="*/ 197 h 19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197"/>
                  <a:gd name="T50" fmla="*/ 268 w 268"/>
                  <a:gd name="T51" fmla="*/ 197 h 19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197">
                    <a:moveTo>
                      <a:pt x="0" y="197"/>
                    </a:moveTo>
                    <a:lnTo>
                      <a:pt x="45" y="197"/>
                    </a:lnTo>
                    <a:lnTo>
                      <a:pt x="134" y="197"/>
                    </a:lnTo>
                    <a:lnTo>
                      <a:pt x="189" y="188"/>
                    </a:lnTo>
                    <a:lnTo>
                      <a:pt x="212" y="170"/>
                    </a:lnTo>
                    <a:lnTo>
                      <a:pt x="245" y="143"/>
                    </a:lnTo>
                    <a:lnTo>
                      <a:pt x="256" y="107"/>
                    </a:lnTo>
                    <a:lnTo>
                      <a:pt x="268" y="72"/>
                    </a:lnTo>
                    <a:lnTo>
                      <a:pt x="256" y="45"/>
                    </a:lnTo>
                    <a:lnTo>
                      <a:pt x="256" y="27"/>
                    </a:lnTo>
                    <a:lnTo>
                      <a:pt x="234" y="18"/>
                    </a:lnTo>
                    <a:lnTo>
                      <a:pt x="223" y="9"/>
                    </a:lnTo>
                    <a:lnTo>
                      <a:pt x="189" y="0"/>
                    </a:lnTo>
                    <a:lnTo>
                      <a:pt x="134" y="0"/>
                    </a:lnTo>
                    <a:lnTo>
                      <a:pt x="45" y="0"/>
                    </a:lnTo>
                    <a:lnTo>
                      <a:pt x="0" y="19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3" name="Freeform 29"/>
              <p:cNvSpPr>
                <a:spLocks/>
              </p:cNvSpPr>
              <p:nvPr/>
            </p:nvSpPr>
            <p:spPr bwMode="auto">
              <a:xfrm>
                <a:off x="2028" y="3022"/>
                <a:ext cx="557" cy="732"/>
              </a:xfrm>
              <a:custGeom>
                <a:avLst/>
                <a:gdLst>
                  <a:gd name="T0" fmla="*/ 122 w 557"/>
                  <a:gd name="T1" fmla="*/ 482 h 732"/>
                  <a:gd name="T2" fmla="*/ 145 w 557"/>
                  <a:gd name="T3" fmla="*/ 571 h 732"/>
                  <a:gd name="T4" fmla="*/ 189 w 557"/>
                  <a:gd name="T5" fmla="*/ 598 h 732"/>
                  <a:gd name="T6" fmla="*/ 256 w 557"/>
                  <a:gd name="T7" fmla="*/ 607 h 732"/>
                  <a:gd name="T8" fmla="*/ 356 w 557"/>
                  <a:gd name="T9" fmla="*/ 589 h 732"/>
                  <a:gd name="T10" fmla="*/ 379 w 557"/>
                  <a:gd name="T11" fmla="*/ 527 h 732"/>
                  <a:gd name="T12" fmla="*/ 356 w 557"/>
                  <a:gd name="T13" fmla="*/ 473 h 732"/>
                  <a:gd name="T14" fmla="*/ 267 w 557"/>
                  <a:gd name="T15" fmla="*/ 420 h 732"/>
                  <a:gd name="T16" fmla="*/ 156 w 557"/>
                  <a:gd name="T17" fmla="*/ 357 h 732"/>
                  <a:gd name="T18" fmla="*/ 100 w 557"/>
                  <a:gd name="T19" fmla="*/ 295 h 732"/>
                  <a:gd name="T20" fmla="*/ 78 w 557"/>
                  <a:gd name="T21" fmla="*/ 206 h 732"/>
                  <a:gd name="T22" fmla="*/ 89 w 557"/>
                  <a:gd name="T23" fmla="*/ 125 h 732"/>
                  <a:gd name="T24" fmla="*/ 133 w 557"/>
                  <a:gd name="T25" fmla="*/ 63 h 732"/>
                  <a:gd name="T26" fmla="*/ 211 w 557"/>
                  <a:gd name="T27" fmla="*/ 18 h 732"/>
                  <a:gd name="T28" fmla="*/ 312 w 557"/>
                  <a:gd name="T29" fmla="*/ 0 h 732"/>
                  <a:gd name="T30" fmla="*/ 412 w 557"/>
                  <a:gd name="T31" fmla="*/ 18 h 732"/>
                  <a:gd name="T32" fmla="*/ 490 w 557"/>
                  <a:gd name="T33" fmla="*/ 63 h 732"/>
                  <a:gd name="T34" fmla="*/ 535 w 557"/>
                  <a:gd name="T35" fmla="*/ 125 h 732"/>
                  <a:gd name="T36" fmla="*/ 557 w 557"/>
                  <a:gd name="T37" fmla="*/ 214 h 732"/>
                  <a:gd name="T38" fmla="*/ 423 w 557"/>
                  <a:gd name="T39" fmla="*/ 179 h 732"/>
                  <a:gd name="T40" fmla="*/ 356 w 557"/>
                  <a:gd name="T41" fmla="*/ 125 h 732"/>
                  <a:gd name="T42" fmla="*/ 267 w 557"/>
                  <a:gd name="T43" fmla="*/ 125 h 732"/>
                  <a:gd name="T44" fmla="*/ 211 w 557"/>
                  <a:gd name="T45" fmla="*/ 161 h 732"/>
                  <a:gd name="T46" fmla="*/ 211 w 557"/>
                  <a:gd name="T47" fmla="*/ 223 h 732"/>
                  <a:gd name="T48" fmla="*/ 267 w 557"/>
                  <a:gd name="T49" fmla="*/ 268 h 732"/>
                  <a:gd name="T50" fmla="*/ 423 w 557"/>
                  <a:gd name="T51" fmla="*/ 348 h 732"/>
                  <a:gd name="T52" fmla="*/ 490 w 557"/>
                  <a:gd name="T53" fmla="*/ 411 h 732"/>
                  <a:gd name="T54" fmla="*/ 512 w 557"/>
                  <a:gd name="T55" fmla="*/ 473 h 732"/>
                  <a:gd name="T56" fmla="*/ 512 w 557"/>
                  <a:gd name="T57" fmla="*/ 554 h 732"/>
                  <a:gd name="T58" fmla="*/ 479 w 557"/>
                  <a:gd name="T59" fmla="*/ 634 h 732"/>
                  <a:gd name="T60" fmla="*/ 412 w 557"/>
                  <a:gd name="T61" fmla="*/ 696 h 732"/>
                  <a:gd name="T62" fmla="*/ 312 w 557"/>
                  <a:gd name="T63" fmla="*/ 732 h 732"/>
                  <a:gd name="T64" fmla="*/ 178 w 557"/>
                  <a:gd name="T65" fmla="*/ 723 h 732"/>
                  <a:gd name="T66" fmla="*/ 78 w 557"/>
                  <a:gd name="T67" fmla="*/ 688 h 732"/>
                  <a:gd name="T68" fmla="*/ 33 w 557"/>
                  <a:gd name="T69" fmla="*/ 643 h 732"/>
                  <a:gd name="T70" fmla="*/ 0 w 557"/>
                  <a:gd name="T71" fmla="*/ 563 h 73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7"/>
                  <a:gd name="T109" fmla="*/ 0 h 732"/>
                  <a:gd name="T110" fmla="*/ 557 w 557"/>
                  <a:gd name="T111" fmla="*/ 732 h 732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7" h="732">
                    <a:moveTo>
                      <a:pt x="0" y="491"/>
                    </a:moveTo>
                    <a:lnTo>
                      <a:pt x="122" y="482"/>
                    </a:lnTo>
                    <a:lnTo>
                      <a:pt x="133" y="536"/>
                    </a:lnTo>
                    <a:lnTo>
                      <a:pt x="145" y="571"/>
                    </a:lnTo>
                    <a:lnTo>
                      <a:pt x="167" y="589"/>
                    </a:lnTo>
                    <a:lnTo>
                      <a:pt x="189" y="598"/>
                    </a:lnTo>
                    <a:lnTo>
                      <a:pt x="223" y="607"/>
                    </a:lnTo>
                    <a:lnTo>
                      <a:pt x="256" y="607"/>
                    </a:lnTo>
                    <a:lnTo>
                      <a:pt x="312" y="607"/>
                    </a:lnTo>
                    <a:lnTo>
                      <a:pt x="356" y="589"/>
                    </a:lnTo>
                    <a:lnTo>
                      <a:pt x="379" y="554"/>
                    </a:lnTo>
                    <a:lnTo>
                      <a:pt x="379" y="527"/>
                    </a:lnTo>
                    <a:lnTo>
                      <a:pt x="379" y="491"/>
                    </a:lnTo>
                    <a:lnTo>
                      <a:pt x="356" y="473"/>
                    </a:lnTo>
                    <a:lnTo>
                      <a:pt x="323" y="447"/>
                    </a:lnTo>
                    <a:lnTo>
                      <a:pt x="267" y="420"/>
                    </a:lnTo>
                    <a:lnTo>
                      <a:pt x="200" y="384"/>
                    </a:lnTo>
                    <a:lnTo>
                      <a:pt x="156" y="357"/>
                    </a:lnTo>
                    <a:lnTo>
                      <a:pt x="122" y="331"/>
                    </a:lnTo>
                    <a:lnTo>
                      <a:pt x="100" y="295"/>
                    </a:lnTo>
                    <a:lnTo>
                      <a:pt x="89" y="259"/>
                    </a:lnTo>
                    <a:lnTo>
                      <a:pt x="78" y="206"/>
                    </a:lnTo>
                    <a:lnTo>
                      <a:pt x="78" y="170"/>
                    </a:lnTo>
                    <a:lnTo>
                      <a:pt x="89" y="125"/>
                    </a:lnTo>
                    <a:lnTo>
                      <a:pt x="111" y="90"/>
                    </a:lnTo>
                    <a:lnTo>
                      <a:pt x="133" y="63"/>
                    </a:lnTo>
                    <a:lnTo>
                      <a:pt x="167" y="36"/>
                    </a:lnTo>
                    <a:lnTo>
                      <a:pt x="211" y="18"/>
                    </a:lnTo>
                    <a:lnTo>
                      <a:pt x="256" y="9"/>
                    </a:lnTo>
                    <a:lnTo>
                      <a:pt x="312" y="0"/>
                    </a:lnTo>
                    <a:lnTo>
                      <a:pt x="368" y="9"/>
                    </a:lnTo>
                    <a:lnTo>
                      <a:pt x="412" y="18"/>
                    </a:lnTo>
                    <a:lnTo>
                      <a:pt x="457" y="36"/>
                    </a:lnTo>
                    <a:lnTo>
                      <a:pt x="490" y="63"/>
                    </a:lnTo>
                    <a:lnTo>
                      <a:pt x="524" y="90"/>
                    </a:lnTo>
                    <a:lnTo>
                      <a:pt x="535" y="125"/>
                    </a:lnTo>
                    <a:lnTo>
                      <a:pt x="557" y="170"/>
                    </a:lnTo>
                    <a:lnTo>
                      <a:pt x="557" y="214"/>
                    </a:lnTo>
                    <a:lnTo>
                      <a:pt x="434" y="223"/>
                    </a:lnTo>
                    <a:lnTo>
                      <a:pt x="423" y="179"/>
                    </a:lnTo>
                    <a:lnTo>
                      <a:pt x="401" y="143"/>
                    </a:lnTo>
                    <a:lnTo>
                      <a:pt x="356" y="125"/>
                    </a:lnTo>
                    <a:lnTo>
                      <a:pt x="312" y="116"/>
                    </a:lnTo>
                    <a:lnTo>
                      <a:pt x="267" y="125"/>
                    </a:lnTo>
                    <a:lnTo>
                      <a:pt x="234" y="143"/>
                    </a:lnTo>
                    <a:lnTo>
                      <a:pt x="211" y="161"/>
                    </a:lnTo>
                    <a:lnTo>
                      <a:pt x="211" y="197"/>
                    </a:lnTo>
                    <a:lnTo>
                      <a:pt x="211" y="223"/>
                    </a:lnTo>
                    <a:lnTo>
                      <a:pt x="234" y="241"/>
                    </a:lnTo>
                    <a:lnTo>
                      <a:pt x="267" y="268"/>
                    </a:lnTo>
                    <a:lnTo>
                      <a:pt x="323" y="295"/>
                    </a:lnTo>
                    <a:lnTo>
                      <a:pt x="423" y="348"/>
                    </a:lnTo>
                    <a:lnTo>
                      <a:pt x="468" y="384"/>
                    </a:lnTo>
                    <a:lnTo>
                      <a:pt x="490" y="411"/>
                    </a:lnTo>
                    <a:lnTo>
                      <a:pt x="501" y="438"/>
                    </a:lnTo>
                    <a:lnTo>
                      <a:pt x="512" y="473"/>
                    </a:lnTo>
                    <a:lnTo>
                      <a:pt x="512" y="509"/>
                    </a:lnTo>
                    <a:lnTo>
                      <a:pt x="512" y="554"/>
                    </a:lnTo>
                    <a:lnTo>
                      <a:pt x="501" y="589"/>
                    </a:lnTo>
                    <a:lnTo>
                      <a:pt x="479" y="634"/>
                    </a:lnTo>
                    <a:lnTo>
                      <a:pt x="446" y="670"/>
                    </a:lnTo>
                    <a:lnTo>
                      <a:pt x="412" y="696"/>
                    </a:lnTo>
                    <a:lnTo>
                      <a:pt x="368" y="714"/>
                    </a:lnTo>
                    <a:lnTo>
                      <a:pt x="312" y="732"/>
                    </a:lnTo>
                    <a:lnTo>
                      <a:pt x="256" y="732"/>
                    </a:lnTo>
                    <a:lnTo>
                      <a:pt x="178" y="723"/>
                    </a:lnTo>
                    <a:lnTo>
                      <a:pt x="111" y="705"/>
                    </a:lnTo>
                    <a:lnTo>
                      <a:pt x="78" y="688"/>
                    </a:lnTo>
                    <a:lnTo>
                      <a:pt x="55" y="670"/>
                    </a:lnTo>
                    <a:lnTo>
                      <a:pt x="33" y="643"/>
                    </a:lnTo>
                    <a:lnTo>
                      <a:pt x="22" y="616"/>
                    </a:lnTo>
                    <a:lnTo>
                      <a:pt x="0" y="563"/>
                    </a:lnTo>
                    <a:lnTo>
                      <a:pt x="0" y="491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4" name="Freeform 30"/>
              <p:cNvSpPr>
                <a:spLocks/>
              </p:cNvSpPr>
              <p:nvPr/>
            </p:nvSpPr>
            <p:spPr bwMode="auto">
              <a:xfrm>
                <a:off x="2619" y="3040"/>
                <a:ext cx="624" cy="705"/>
              </a:xfrm>
              <a:custGeom>
                <a:avLst/>
                <a:gdLst>
                  <a:gd name="T0" fmla="*/ 0 w 624"/>
                  <a:gd name="T1" fmla="*/ 705 h 705"/>
                  <a:gd name="T2" fmla="*/ 133 w 624"/>
                  <a:gd name="T3" fmla="*/ 0 h 705"/>
                  <a:gd name="T4" fmla="*/ 624 w 624"/>
                  <a:gd name="T5" fmla="*/ 0 h 705"/>
                  <a:gd name="T6" fmla="*/ 602 w 624"/>
                  <a:gd name="T7" fmla="*/ 116 h 705"/>
                  <a:gd name="T8" fmla="*/ 245 w 624"/>
                  <a:gd name="T9" fmla="*/ 116 h 705"/>
                  <a:gd name="T10" fmla="*/ 211 w 624"/>
                  <a:gd name="T11" fmla="*/ 277 h 705"/>
                  <a:gd name="T12" fmla="*/ 557 w 624"/>
                  <a:gd name="T13" fmla="*/ 277 h 705"/>
                  <a:gd name="T14" fmla="*/ 535 w 624"/>
                  <a:gd name="T15" fmla="*/ 393 h 705"/>
                  <a:gd name="T16" fmla="*/ 189 w 624"/>
                  <a:gd name="T17" fmla="*/ 393 h 705"/>
                  <a:gd name="T18" fmla="*/ 156 w 624"/>
                  <a:gd name="T19" fmla="*/ 580 h 705"/>
                  <a:gd name="T20" fmla="*/ 535 w 624"/>
                  <a:gd name="T21" fmla="*/ 580 h 705"/>
                  <a:gd name="T22" fmla="*/ 512 w 624"/>
                  <a:gd name="T23" fmla="*/ 705 h 705"/>
                  <a:gd name="T24" fmla="*/ 0 w 624"/>
                  <a:gd name="T25" fmla="*/ 705 h 7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624"/>
                  <a:gd name="T40" fmla="*/ 0 h 705"/>
                  <a:gd name="T41" fmla="*/ 624 w 624"/>
                  <a:gd name="T42" fmla="*/ 705 h 705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624" h="705">
                    <a:moveTo>
                      <a:pt x="0" y="705"/>
                    </a:moveTo>
                    <a:lnTo>
                      <a:pt x="133" y="0"/>
                    </a:lnTo>
                    <a:lnTo>
                      <a:pt x="624" y="0"/>
                    </a:lnTo>
                    <a:lnTo>
                      <a:pt x="602" y="116"/>
                    </a:lnTo>
                    <a:lnTo>
                      <a:pt x="245" y="116"/>
                    </a:lnTo>
                    <a:lnTo>
                      <a:pt x="211" y="277"/>
                    </a:lnTo>
                    <a:lnTo>
                      <a:pt x="557" y="277"/>
                    </a:lnTo>
                    <a:lnTo>
                      <a:pt x="535" y="393"/>
                    </a:lnTo>
                    <a:lnTo>
                      <a:pt x="189" y="393"/>
                    </a:lnTo>
                    <a:lnTo>
                      <a:pt x="156" y="580"/>
                    </a:lnTo>
                    <a:lnTo>
                      <a:pt x="535" y="580"/>
                    </a:lnTo>
                    <a:lnTo>
                      <a:pt x="512" y="705"/>
                    </a:lnTo>
                    <a:lnTo>
                      <a:pt x="0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5" name="Freeform 31"/>
              <p:cNvSpPr>
                <a:spLocks/>
              </p:cNvSpPr>
              <p:nvPr/>
            </p:nvSpPr>
            <p:spPr bwMode="auto">
              <a:xfrm>
                <a:off x="3232" y="3040"/>
                <a:ext cx="758" cy="705"/>
              </a:xfrm>
              <a:custGeom>
                <a:avLst/>
                <a:gdLst>
                  <a:gd name="T0" fmla="*/ 368 w 758"/>
                  <a:gd name="T1" fmla="*/ 705 h 705"/>
                  <a:gd name="T2" fmla="*/ 245 w 758"/>
                  <a:gd name="T3" fmla="*/ 705 h 705"/>
                  <a:gd name="T4" fmla="*/ 223 w 758"/>
                  <a:gd name="T5" fmla="*/ 116 h 705"/>
                  <a:gd name="T6" fmla="*/ 122 w 758"/>
                  <a:gd name="T7" fmla="*/ 705 h 705"/>
                  <a:gd name="T8" fmla="*/ 0 w 758"/>
                  <a:gd name="T9" fmla="*/ 705 h 705"/>
                  <a:gd name="T10" fmla="*/ 134 w 758"/>
                  <a:gd name="T11" fmla="*/ 0 h 705"/>
                  <a:gd name="T12" fmla="*/ 323 w 758"/>
                  <a:gd name="T13" fmla="*/ 0 h 705"/>
                  <a:gd name="T14" fmla="*/ 345 w 758"/>
                  <a:gd name="T15" fmla="*/ 491 h 705"/>
                  <a:gd name="T16" fmla="*/ 568 w 758"/>
                  <a:gd name="T17" fmla="*/ 0 h 705"/>
                  <a:gd name="T18" fmla="*/ 758 w 758"/>
                  <a:gd name="T19" fmla="*/ 0 h 705"/>
                  <a:gd name="T20" fmla="*/ 624 w 758"/>
                  <a:gd name="T21" fmla="*/ 705 h 705"/>
                  <a:gd name="T22" fmla="*/ 502 w 758"/>
                  <a:gd name="T23" fmla="*/ 705 h 705"/>
                  <a:gd name="T24" fmla="*/ 635 w 758"/>
                  <a:gd name="T25" fmla="*/ 116 h 705"/>
                  <a:gd name="T26" fmla="*/ 368 w 758"/>
                  <a:gd name="T27" fmla="*/ 705 h 70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758"/>
                  <a:gd name="T43" fmla="*/ 0 h 705"/>
                  <a:gd name="T44" fmla="*/ 758 w 758"/>
                  <a:gd name="T45" fmla="*/ 705 h 705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758" h="705">
                    <a:moveTo>
                      <a:pt x="368" y="705"/>
                    </a:moveTo>
                    <a:lnTo>
                      <a:pt x="245" y="705"/>
                    </a:lnTo>
                    <a:lnTo>
                      <a:pt x="223" y="116"/>
                    </a:lnTo>
                    <a:lnTo>
                      <a:pt x="122" y="705"/>
                    </a:lnTo>
                    <a:lnTo>
                      <a:pt x="0" y="705"/>
                    </a:lnTo>
                    <a:lnTo>
                      <a:pt x="134" y="0"/>
                    </a:lnTo>
                    <a:lnTo>
                      <a:pt x="323" y="0"/>
                    </a:lnTo>
                    <a:lnTo>
                      <a:pt x="345" y="491"/>
                    </a:lnTo>
                    <a:lnTo>
                      <a:pt x="568" y="0"/>
                    </a:lnTo>
                    <a:lnTo>
                      <a:pt x="758" y="0"/>
                    </a:lnTo>
                    <a:lnTo>
                      <a:pt x="624" y="705"/>
                    </a:lnTo>
                    <a:lnTo>
                      <a:pt x="502" y="705"/>
                    </a:lnTo>
                    <a:lnTo>
                      <a:pt x="635" y="116"/>
                    </a:lnTo>
                    <a:lnTo>
                      <a:pt x="368" y="705"/>
                    </a:lnTo>
                    <a:close/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6" name="Freeform 32"/>
              <p:cNvSpPr>
                <a:spLocks/>
              </p:cNvSpPr>
              <p:nvPr/>
            </p:nvSpPr>
            <p:spPr bwMode="auto">
              <a:xfrm>
                <a:off x="3990" y="3040"/>
                <a:ext cx="613" cy="705"/>
              </a:xfrm>
              <a:custGeom>
                <a:avLst/>
                <a:gdLst>
                  <a:gd name="T0" fmla="*/ 0 w 613"/>
                  <a:gd name="T1" fmla="*/ 705 h 705"/>
                  <a:gd name="T2" fmla="*/ 134 w 613"/>
                  <a:gd name="T3" fmla="*/ 0 h 705"/>
                  <a:gd name="T4" fmla="*/ 357 w 613"/>
                  <a:gd name="T5" fmla="*/ 0 h 705"/>
                  <a:gd name="T6" fmla="*/ 424 w 613"/>
                  <a:gd name="T7" fmla="*/ 0 h 705"/>
                  <a:gd name="T8" fmla="*/ 457 w 613"/>
                  <a:gd name="T9" fmla="*/ 0 h 705"/>
                  <a:gd name="T10" fmla="*/ 502 w 613"/>
                  <a:gd name="T11" fmla="*/ 9 h 705"/>
                  <a:gd name="T12" fmla="*/ 546 w 613"/>
                  <a:gd name="T13" fmla="*/ 27 h 705"/>
                  <a:gd name="T14" fmla="*/ 569 w 613"/>
                  <a:gd name="T15" fmla="*/ 54 h 705"/>
                  <a:gd name="T16" fmla="*/ 591 w 613"/>
                  <a:gd name="T17" fmla="*/ 89 h 705"/>
                  <a:gd name="T18" fmla="*/ 613 w 613"/>
                  <a:gd name="T19" fmla="*/ 125 h 705"/>
                  <a:gd name="T20" fmla="*/ 613 w 613"/>
                  <a:gd name="T21" fmla="*/ 170 h 705"/>
                  <a:gd name="T22" fmla="*/ 602 w 613"/>
                  <a:gd name="T23" fmla="*/ 223 h 705"/>
                  <a:gd name="T24" fmla="*/ 580 w 613"/>
                  <a:gd name="T25" fmla="*/ 268 h 705"/>
                  <a:gd name="T26" fmla="*/ 546 w 613"/>
                  <a:gd name="T27" fmla="*/ 313 h 705"/>
                  <a:gd name="T28" fmla="*/ 491 w 613"/>
                  <a:gd name="T29" fmla="*/ 339 h 705"/>
                  <a:gd name="T30" fmla="*/ 535 w 613"/>
                  <a:gd name="T31" fmla="*/ 357 h 705"/>
                  <a:gd name="T32" fmla="*/ 569 w 613"/>
                  <a:gd name="T33" fmla="*/ 393 h 705"/>
                  <a:gd name="T34" fmla="*/ 591 w 613"/>
                  <a:gd name="T35" fmla="*/ 429 h 705"/>
                  <a:gd name="T36" fmla="*/ 591 w 613"/>
                  <a:gd name="T37" fmla="*/ 473 h 705"/>
                  <a:gd name="T38" fmla="*/ 591 w 613"/>
                  <a:gd name="T39" fmla="*/ 536 h 705"/>
                  <a:gd name="T40" fmla="*/ 557 w 613"/>
                  <a:gd name="T41" fmla="*/ 598 h 705"/>
                  <a:gd name="T42" fmla="*/ 546 w 613"/>
                  <a:gd name="T43" fmla="*/ 625 h 705"/>
                  <a:gd name="T44" fmla="*/ 524 w 613"/>
                  <a:gd name="T45" fmla="*/ 643 h 705"/>
                  <a:gd name="T46" fmla="*/ 502 w 613"/>
                  <a:gd name="T47" fmla="*/ 661 h 705"/>
                  <a:gd name="T48" fmla="*/ 468 w 613"/>
                  <a:gd name="T49" fmla="*/ 678 h 705"/>
                  <a:gd name="T50" fmla="*/ 401 w 613"/>
                  <a:gd name="T51" fmla="*/ 696 h 705"/>
                  <a:gd name="T52" fmla="*/ 312 w 613"/>
                  <a:gd name="T53" fmla="*/ 705 h 705"/>
                  <a:gd name="T54" fmla="*/ 0 w 613"/>
                  <a:gd name="T55" fmla="*/ 705 h 70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613"/>
                  <a:gd name="T85" fmla="*/ 0 h 705"/>
                  <a:gd name="T86" fmla="*/ 613 w 613"/>
                  <a:gd name="T87" fmla="*/ 705 h 70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613" h="705">
                    <a:moveTo>
                      <a:pt x="0" y="705"/>
                    </a:moveTo>
                    <a:lnTo>
                      <a:pt x="134" y="0"/>
                    </a:lnTo>
                    <a:lnTo>
                      <a:pt x="357" y="0"/>
                    </a:lnTo>
                    <a:lnTo>
                      <a:pt x="424" y="0"/>
                    </a:lnTo>
                    <a:lnTo>
                      <a:pt x="457" y="0"/>
                    </a:lnTo>
                    <a:lnTo>
                      <a:pt x="502" y="9"/>
                    </a:lnTo>
                    <a:lnTo>
                      <a:pt x="546" y="27"/>
                    </a:lnTo>
                    <a:lnTo>
                      <a:pt x="569" y="54"/>
                    </a:lnTo>
                    <a:lnTo>
                      <a:pt x="591" y="89"/>
                    </a:lnTo>
                    <a:lnTo>
                      <a:pt x="613" y="125"/>
                    </a:lnTo>
                    <a:lnTo>
                      <a:pt x="613" y="170"/>
                    </a:lnTo>
                    <a:lnTo>
                      <a:pt x="602" y="223"/>
                    </a:lnTo>
                    <a:lnTo>
                      <a:pt x="580" y="268"/>
                    </a:lnTo>
                    <a:lnTo>
                      <a:pt x="546" y="313"/>
                    </a:lnTo>
                    <a:lnTo>
                      <a:pt x="491" y="339"/>
                    </a:lnTo>
                    <a:lnTo>
                      <a:pt x="535" y="357"/>
                    </a:lnTo>
                    <a:lnTo>
                      <a:pt x="569" y="393"/>
                    </a:lnTo>
                    <a:lnTo>
                      <a:pt x="591" y="429"/>
                    </a:lnTo>
                    <a:lnTo>
                      <a:pt x="591" y="473"/>
                    </a:lnTo>
                    <a:lnTo>
                      <a:pt x="591" y="536"/>
                    </a:lnTo>
                    <a:lnTo>
                      <a:pt x="557" y="598"/>
                    </a:lnTo>
                    <a:lnTo>
                      <a:pt x="546" y="625"/>
                    </a:lnTo>
                    <a:lnTo>
                      <a:pt x="524" y="643"/>
                    </a:lnTo>
                    <a:lnTo>
                      <a:pt x="502" y="661"/>
                    </a:lnTo>
                    <a:lnTo>
                      <a:pt x="468" y="678"/>
                    </a:lnTo>
                    <a:lnTo>
                      <a:pt x="401" y="696"/>
                    </a:lnTo>
                    <a:lnTo>
                      <a:pt x="312" y="705"/>
                    </a:lnTo>
                    <a:lnTo>
                      <a:pt x="0" y="705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7" name="Freeform 33"/>
              <p:cNvSpPr>
                <a:spLocks/>
              </p:cNvSpPr>
              <p:nvPr/>
            </p:nvSpPr>
            <p:spPr bwMode="auto">
              <a:xfrm>
                <a:off x="4202" y="3156"/>
                <a:ext cx="267" cy="170"/>
              </a:xfrm>
              <a:custGeom>
                <a:avLst/>
                <a:gdLst>
                  <a:gd name="T0" fmla="*/ 0 w 267"/>
                  <a:gd name="T1" fmla="*/ 170 h 170"/>
                  <a:gd name="T2" fmla="*/ 111 w 267"/>
                  <a:gd name="T3" fmla="*/ 170 h 170"/>
                  <a:gd name="T4" fmla="*/ 167 w 267"/>
                  <a:gd name="T5" fmla="*/ 161 h 170"/>
                  <a:gd name="T6" fmla="*/ 212 w 267"/>
                  <a:gd name="T7" fmla="*/ 152 h 170"/>
                  <a:gd name="T8" fmla="*/ 234 w 267"/>
                  <a:gd name="T9" fmla="*/ 143 h 170"/>
                  <a:gd name="T10" fmla="*/ 256 w 267"/>
                  <a:gd name="T11" fmla="*/ 125 h 170"/>
                  <a:gd name="T12" fmla="*/ 267 w 267"/>
                  <a:gd name="T13" fmla="*/ 98 h 170"/>
                  <a:gd name="T14" fmla="*/ 267 w 267"/>
                  <a:gd name="T15" fmla="*/ 72 h 170"/>
                  <a:gd name="T16" fmla="*/ 267 w 267"/>
                  <a:gd name="T17" fmla="*/ 45 h 170"/>
                  <a:gd name="T18" fmla="*/ 256 w 267"/>
                  <a:gd name="T19" fmla="*/ 27 h 170"/>
                  <a:gd name="T20" fmla="*/ 234 w 267"/>
                  <a:gd name="T21" fmla="*/ 9 h 170"/>
                  <a:gd name="T22" fmla="*/ 212 w 267"/>
                  <a:gd name="T23" fmla="*/ 0 h 170"/>
                  <a:gd name="T24" fmla="*/ 189 w 267"/>
                  <a:gd name="T25" fmla="*/ 0 h 170"/>
                  <a:gd name="T26" fmla="*/ 145 w 267"/>
                  <a:gd name="T27" fmla="*/ 0 h 170"/>
                  <a:gd name="T28" fmla="*/ 33 w 267"/>
                  <a:gd name="T29" fmla="*/ 0 h 170"/>
                  <a:gd name="T30" fmla="*/ 0 w 267"/>
                  <a:gd name="T31" fmla="*/ 170 h 170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7"/>
                  <a:gd name="T49" fmla="*/ 0 h 170"/>
                  <a:gd name="T50" fmla="*/ 267 w 267"/>
                  <a:gd name="T51" fmla="*/ 170 h 170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7" h="170">
                    <a:moveTo>
                      <a:pt x="0" y="170"/>
                    </a:moveTo>
                    <a:lnTo>
                      <a:pt x="111" y="170"/>
                    </a:lnTo>
                    <a:lnTo>
                      <a:pt x="167" y="161"/>
                    </a:lnTo>
                    <a:lnTo>
                      <a:pt x="212" y="152"/>
                    </a:lnTo>
                    <a:lnTo>
                      <a:pt x="234" y="143"/>
                    </a:lnTo>
                    <a:lnTo>
                      <a:pt x="256" y="125"/>
                    </a:lnTo>
                    <a:lnTo>
                      <a:pt x="267" y="98"/>
                    </a:lnTo>
                    <a:lnTo>
                      <a:pt x="267" y="72"/>
                    </a:lnTo>
                    <a:lnTo>
                      <a:pt x="267" y="45"/>
                    </a:lnTo>
                    <a:lnTo>
                      <a:pt x="256" y="27"/>
                    </a:lnTo>
                    <a:lnTo>
                      <a:pt x="234" y="9"/>
                    </a:lnTo>
                    <a:lnTo>
                      <a:pt x="212" y="0"/>
                    </a:lnTo>
                    <a:lnTo>
                      <a:pt x="189" y="0"/>
                    </a:lnTo>
                    <a:lnTo>
                      <a:pt x="145" y="0"/>
                    </a:lnTo>
                    <a:lnTo>
                      <a:pt x="33" y="0"/>
                    </a:lnTo>
                    <a:lnTo>
                      <a:pt x="0" y="170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8" name="Freeform 34"/>
              <p:cNvSpPr>
                <a:spLocks/>
              </p:cNvSpPr>
              <p:nvPr/>
            </p:nvSpPr>
            <p:spPr bwMode="auto">
              <a:xfrm>
                <a:off x="4146" y="3442"/>
                <a:ext cx="301" cy="187"/>
              </a:xfrm>
              <a:custGeom>
                <a:avLst/>
                <a:gdLst>
                  <a:gd name="T0" fmla="*/ 0 w 301"/>
                  <a:gd name="T1" fmla="*/ 187 h 187"/>
                  <a:gd name="T2" fmla="*/ 134 w 301"/>
                  <a:gd name="T3" fmla="*/ 187 h 187"/>
                  <a:gd name="T4" fmla="*/ 201 w 301"/>
                  <a:gd name="T5" fmla="*/ 187 h 187"/>
                  <a:gd name="T6" fmla="*/ 245 w 301"/>
                  <a:gd name="T7" fmla="*/ 178 h 187"/>
                  <a:gd name="T8" fmla="*/ 268 w 301"/>
                  <a:gd name="T9" fmla="*/ 160 h 187"/>
                  <a:gd name="T10" fmla="*/ 290 w 301"/>
                  <a:gd name="T11" fmla="*/ 143 h 187"/>
                  <a:gd name="T12" fmla="*/ 301 w 301"/>
                  <a:gd name="T13" fmla="*/ 116 h 187"/>
                  <a:gd name="T14" fmla="*/ 301 w 301"/>
                  <a:gd name="T15" fmla="*/ 80 h 187"/>
                  <a:gd name="T16" fmla="*/ 290 w 301"/>
                  <a:gd name="T17" fmla="*/ 53 h 187"/>
                  <a:gd name="T18" fmla="*/ 279 w 301"/>
                  <a:gd name="T19" fmla="*/ 27 h 187"/>
                  <a:gd name="T20" fmla="*/ 245 w 301"/>
                  <a:gd name="T21" fmla="*/ 9 h 187"/>
                  <a:gd name="T22" fmla="*/ 201 w 301"/>
                  <a:gd name="T23" fmla="*/ 0 h 187"/>
                  <a:gd name="T24" fmla="*/ 33 w 301"/>
                  <a:gd name="T25" fmla="*/ 0 h 187"/>
                  <a:gd name="T26" fmla="*/ 0 w 301"/>
                  <a:gd name="T27" fmla="*/ 187 h 187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1"/>
                  <a:gd name="T43" fmla="*/ 0 h 187"/>
                  <a:gd name="T44" fmla="*/ 301 w 301"/>
                  <a:gd name="T45" fmla="*/ 187 h 187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1" h="187">
                    <a:moveTo>
                      <a:pt x="0" y="187"/>
                    </a:moveTo>
                    <a:lnTo>
                      <a:pt x="134" y="187"/>
                    </a:lnTo>
                    <a:lnTo>
                      <a:pt x="201" y="187"/>
                    </a:lnTo>
                    <a:lnTo>
                      <a:pt x="245" y="178"/>
                    </a:lnTo>
                    <a:lnTo>
                      <a:pt x="268" y="160"/>
                    </a:lnTo>
                    <a:lnTo>
                      <a:pt x="290" y="143"/>
                    </a:lnTo>
                    <a:lnTo>
                      <a:pt x="301" y="116"/>
                    </a:lnTo>
                    <a:lnTo>
                      <a:pt x="301" y="80"/>
                    </a:lnTo>
                    <a:lnTo>
                      <a:pt x="290" y="53"/>
                    </a:lnTo>
                    <a:lnTo>
                      <a:pt x="279" y="27"/>
                    </a:lnTo>
                    <a:lnTo>
                      <a:pt x="245" y="9"/>
                    </a:lnTo>
                    <a:lnTo>
                      <a:pt x="201" y="0"/>
                    </a:lnTo>
                    <a:lnTo>
                      <a:pt x="33" y="0"/>
                    </a:lnTo>
                    <a:lnTo>
                      <a:pt x="0" y="187"/>
                    </a:lnTo>
                  </a:path>
                </a:pathLst>
              </a:custGeom>
              <a:noFill/>
              <a:ln w="17463">
                <a:solidFill>
                  <a:srgbClr val="1F1A17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/>
            </p:nvSpPr>
            <p:spPr bwMode="auto">
              <a:xfrm>
                <a:off x="623" y="145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/>
            </p:nvSpPr>
            <p:spPr bwMode="auto">
              <a:xfrm>
                <a:off x="623" y="144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1" name="Line 37"/>
              <p:cNvSpPr>
                <a:spLocks noChangeShapeType="1"/>
              </p:cNvSpPr>
              <p:nvPr/>
            </p:nvSpPr>
            <p:spPr bwMode="auto">
              <a:xfrm>
                <a:off x="623" y="153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2" name="Line 38"/>
              <p:cNvSpPr>
                <a:spLocks noChangeShapeType="1"/>
              </p:cNvSpPr>
              <p:nvPr/>
            </p:nvSpPr>
            <p:spPr bwMode="auto">
              <a:xfrm>
                <a:off x="623" y="1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3" name="Line 39"/>
              <p:cNvSpPr>
                <a:spLocks noChangeShapeType="1"/>
              </p:cNvSpPr>
              <p:nvPr/>
            </p:nvSpPr>
            <p:spPr bwMode="auto">
              <a:xfrm>
                <a:off x="623" y="160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4" name="Line 40"/>
              <p:cNvSpPr>
                <a:spLocks noChangeShapeType="1"/>
              </p:cNvSpPr>
              <p:nvPr/>
            </p:nvSpPr>
            <p:spPr bwMode="auto">
              <a:xfrm>
                <a:off x="623" y="15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5" name="Line 41"/>
              <p:cNvSpPr>
                <a:spLocks noChangeShapeType="1"/>
              </p:cNvSpPr>
              <p:nvPr/>
            </p:nvSpPr>
            <p:spPr bwMode="auto">
              <a:xfrm>
                <a:off x="623" y="168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6" name="Line 42"/>
              <p:cNvSpPr>
                <a:spLocks noChangeShapeType="1"/>
              </p:cNvSpPr>
              <p:nvPr/>
            </p:nvSpPr>
            <p:spPr bwMode="auto">
              <a:xfrm>
                <a:off x="623" y="166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7" name="Line 43"/>
              <p:cNvSpPr>
                <a:spLocks noChangeShapeType="1"/>
              </p:cNvSpPr>
              <p:nvPr/>
            </p:nvSpPr>
            <p:spPr bwMode="auto">
              <a:xfrm>
                <a:off x="623" y="175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8" name="Line 44"/>
              <p:cNvSpPr>
                <a:spLocks noChangeShapeType="1"/>
              </p:cNvSpPr>
              <p:nvPr/>
            </p:nvSpPr>
            <p:spPr bwMode="auto">
              <a:xfrm>
                <a:off x="623" y="173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29" name="Line 45"/>
              <p:cNvSpPr>
                <a:spLocks noChangeShapeType="1"/>
              </p:cNvSpPr>
              <p:nvPr/>
            </p:nvSpPr>
            <p:spPr bwMode="auto">
              <a:xfrm>
                <a:off x="623" y="1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0" name="Line 46"/>
              <p:cNvSpPr>
                <a:spLocks noChangeShapeType="1"/>
              </p:cNvSpPr>
              <p:nvPr/>
            </p:nvSpPr>
            <p:spPr bwMode="auto">
              <a:xfrm>
                <a:off x="623" y="18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1" name="Line 47"/>
              <p:cNvSpPr>
                <a:spLocks noChangeShapeType="1"/>
              </p:cNvSpPr>
              <p:nvPr/>
            </p:nvSpPr>
            <p:spPr bwMode="auto">
              <a:xfrm>
                <a:off x="634" y="192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2" name="Line 48"/>
              <p:cNvSpPr>
                <a:spLocks noChangeShapeType="1"/>
              </p:cNvSpPr>
              <p:nvPr/>
            </p:nvSpPr>
            <p:spPr bwMode="auto">
              <a:xfrm>
                <a:off x="623" y="190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3" name="Line 49"/>
              <p:cNvSpPr>
                <a:spLocks noChangeShapeType="1"/>
              </p:cNvSpPr>
              <p:nvPr/>
            </p:nvSpPr>
            <p:spPr bwMode="auto">
              <a:xfrm>
                <a:off x="634" y="199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4" name="Line 50"/>
              <p:cNvSpPr>
                <a:spLocks noChangeShapeType="1"/>
              </p:cNvSpPr>
              <p:nvPr/>
            </p:nvSpPr>
            <p:spPr bwMode="auto">
              <a:xfrm>
                <a:off x="623" y="197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5" name="Line 51"/>
              <p:cNvSpPr>
                <a:spLocks noChangeShapeType="1"/>
              </p:cNvSpPr>
              <p:nvPr/>
            </p:nvSpPr>
            <p:spPr bwMode="auto">
              <a:xfrm>
                <a:off x="634" y="207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6" name="Line 52"/>
              <p:cNvSpPr>
                <a:spLocks noChangeShapeType="1"/>
              </p:cNvSpPr>
              <p:nvPr/>
            </p:nvSpPr>
            <p:spPr bwMode="auto">
              <a:xfrm>
                <a:off x="623" y="20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7" name="Line 53"/>
              <p:cNvSpPr>
                <a:spLocks noChangeShapeType="1"/>
              </p:cNvSpPr>
              <p:nvPr/>
            </p:nvSpPr>
            <p:spPr bwMode="auto">
              <a:xfrm>
                <a:off x="634" y="215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8" name="Line 54"/>
              <p:cNvSpPr>
                <a:spLocks noChangeShapeType="1"/>
              </p:cNvSpPr>
              <p:nvPr/>
            </p:nvSpPr>
            <p:spPr bwMode="auto">
              <a:xfrm>
                <a:off x="623" y="213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39" name="Line 55"/>
              <p:cNvSpPr>
                <a:spLocks noChangeShapeType="1"/>
              </p:cNvSpPr>
              <p:nvPr/>
            </p:nvSpPr>
            <p:spPr bwMode="auto">
              <a:xfrm>
                <a:off x="634" y="222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0" name="Line 56"/>
              <p:cNvSpPr>
                <a:spLocks noChangeShapeType="1"/>
              </p:cNvSpPr>
              <p:nvPr/>
            </p:nvSpPr>
            <p:spPr bwMode="auto">
              <a:xfrm>
                <a:off x="623" y="22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1" name="Line 57"/>
              <p:cNvSpPr>
                <a:spLocks noChangeShapeType="1"/>
              </p:cNvSpPr>
              <p:nvPr/>
            </p:nvSpPr>
            <p:spPr bwMode="auto">
              <a:xfrm>
                <a:off x="634" y="230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2" name="Line 58"/>
              <p:cNvSpPr>
                <a:spLocks noChangeShapeType="1"/>
              </p:cNvSpPr>
              <p:nvPr/>
            </p:nvSpPr>
            <p:spPr bwMode="auto">
              <a:xfrm>
                <a:off x="623" y="229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3" name="Line 59"/>
              <p:cNvSpPr>
                <a:spLocks noChangeShapeType="1"/>
              </p:cNvSpPr>
              <p:nvPr/>
            </p:nvSpPr>
            <p:spPr bwMode="auto">
              <a:xfrm>
                <a:off x="623" y="238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4" name="Line 60"/>
              <p:cNvSpPr>
                <a:spLocks noChangeShapeType="1"/>
              </p:cNvSpPr>
              <p:nvPr/>
            </p:nvSpPr>
            <p:spPr bwMode="auto">
              <a:xfrm>
                <a:off x="623" y="237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5" name="Line 61"/>
              <p:cNvSpPr>
                <a:spLocks noChangeShapeType="1"/>
              </p:cNvSpPr>
              <p:nvPr/>
            </p:nvSpPr>
            <p:spPr bwMode="auto">
              <a:xfrm>
                <a:off x="623" y="246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6" name="Line 62"/>
              <p:cNvSpPr>
                <a:spLocks noChangeShapeType="1"/>
              </p:cNvSpPr>
              <p:nvPr/>
            </p:nvSpPr>
            <p:spPr bwMode="auto">
              <a:xfrm>
                <a:off x="623" y="244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7" name="Line 63"/>
              <p:cNvSpPr>
                <a:spLocks noChangeShapeType="1"/>
              </p:cNvSpPr>
              <p:nvPr/>
            </p:nvSpPr>
            <p:spPr bwMode="auto">
              <a:xfrm>
                <a:off x="623" y="253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8" name="Line 64"/>
              <p:cNvSpPr>
                <a:spLocks noChangeShapeType="1"/>
              </p:cNvSpPr>
              <p:nvPr/>
            </p:nvSpPr>
            <p:spPr bwMode="auto">
              <a:xfrm>
                <a:off x="623" y="251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49" name="Line 65"/>
              <p:cNvSpPr>
                <a:spLocks noChangeShapeType="1"/>
              </p:cNvSpPr>
              <p:nvPr/>
            </p:nvSpPr>
            <p:spPr bwMode="auto">
              <a:xfrm>
                <a:off x="623" y="261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0" name="Line 66"/>
              <p:cNvSpPr>
                <a:spLocks noChangeShapeType="1"/>
              </p:cNvSpPr>
              <p:nvPr/>
            </p:nvSpPr>
            <p:spPr bwMode="auto">
              <a:xfrm>
                <a:off x="623" y="259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1" name="Line 67"/>
              <p:cNvSpPr>
                <a:spLocks noChangeShapeType="1"/>
              </p:cNvSpPr>
              <p:nvPr/>
            </p:nvSpPr>
            <p:spPr bwMode="auto">
              <a:xfrm>
                <a:off x="623" y="268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2" name="Line 68"/>
              <p:cNvSpPr>
                <a:spLocks noChangeShapeType="1"/>
              </p:cNvSpPr>
              <p:nvPr/>
            </p:nvSpPr>
            <p:spPr bwMode="auto">
              <a:xfrm>
                <a:off x="623" y="266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3" name="Line 69"/>
              <p:cNvSpPr>
                <a:spLocks noChangeShapeType="1"/>
              </p:cNvSpPr>
              <p:nvPr/>
            </p:nvSpPr>
            <p:spPr bwMode="auto">
              <a:xfrm>
                <a:off x="623" y="276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4" name="Line 70"/>
              <p:cNvSpPr>
                <a:spLocks noChangeShapeType="1"/>
              </p:cNvSpPr>
              <p:nvPr/>
            </p:nvSpPr>
            <p:spPr bwMode="auto">
              <a:xfrm>
                <a:off x="623" y="274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5" name="Line 71"/>
              <p:cNvSpPr>
                <a:spLocks noChangeShapeType="1"/>
              </p:cNvSpPr>
              <p:nvPr/>
            </p:nvSpPr>
            <p:spPr bwMode="auto">
              <a:xfrm>
                <a:off x="634" y="2853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6" name="Line 72"/>
              <p:cNvSpPr>
                <a:spLocks noChangeShapeType="1"/>
              </p:cNvSpPr>
              <p:nvPr/>
            </p:nvSpPr>
            <p:spPr bwMode="auto">
              <a:xfrm>
                <a:off x="623" y="283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7" name="Line 73"/>
              <p:cNvSpPr>
                <a:spLocks noChangeShapeType="1"/>
              </p:cNvSpPr>
              <p:nvPr/>
            </p:nvSpPr>
            <p:spPr bwMode="auto">
              <a:xfrm>
                <a:off x="634" y="292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8" name="Line 74"/>
              <p:cNvSpPr>
                <a:spLocks noChangeShapeType="1"/>
              </p:cNvSpPr>
              <p:nvPr/>
            </p:nvSpPr>
            <p:spPr bwMode="auto">
              <a:xfrm>
                <a:off x="623" y="290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59" name="Line 75"/>
              <p:cNvSpPr>
                <a:spLocks noChangeShapeType="1"/>
              </p:cNvSpPr>
              <p:nvPr/>
            </p:nvSpPr>
            <p:spPr bwMode="auto">
              <a:xfrm>
                <a:off x="634" y="3004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0" name="Line 76"/>
              <p:cNvSpPr>
                <a:spLocks noChangeShapeType="1"/>
              </p:cNvSpPr>
              <p:nvPr/>
            </p:nvSpPr>
            <p:spPr bwMode="auto">
              <a:xfrm>
                <a:off x="623" y="298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1" name="Line 77"/>
              <p:cNvSpPr>
                <a:spLocks noChangeShapeType="1"/>
              </p:cNvSpPr>
              <p:nvPr/>
            </p:nvSpPr>
            <p:spPr bwMode="auto">
              <a:xfrm>
                <a:off x="634" y="3085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2" name="Line 78"/>
              <p:cNvSpPr>
                <a:spLocks noChangeShapeType="1"/>
              </p:cNvSpPr>
              <p:nvPr/>
            </p:nvSpPr>
            <p:spPr bwMode="auto">
              <a:xfrm>
                <a:off x="623" y="306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3" name="Line 79"/>
              <p:cNvSpPr>
                <a:spLocks noChangeShapeType="1"/>
              </p:cNvSpPr>
              <p:nvPr/>
            </p:nvSpPr>
            <p:spPr bwMode="auto">
              <a:xfrm>
                <a:off x="634" y="315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4" name="Line 80"/>
              <p:cNvSpPr>
                <a:spLocks noChangeShapeType="1"/>
              </p:cNvSpPr>
              <p:nvPr/>
            </p:nvSpPr>
            <p:spPr bwMode="auto">
              <a:xfrm>
                <a:off x="623" y="313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5" name="Line 81"/>
              <p:cNvSpPr>
                <a:spLocks noChangeShapeType="1"/>
              </p:cNvSpPr>
              <p:nvPr/>
            </p:nvSpPr>
            <p:spPr bwMode="auto">
              <a:xfrm>
                <a:off x="634" y="323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6" name="Line 82"/>
              <p:cNvSpPr>
                <a:spLocks noChangeShapeType="1"/>
              </p:cNvSpPr>
              <p:nvPr/>
            </p:nvSpPr>
            <p:spPr bwMode="auto">
              <a:xfrm>
                <a:off x="623" y="321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7" name="Line 83"/>
              <p:cNvSpPr>
                <a:spLocks noChangeShapeType="1"/>
              </p:cNvSpPr>
              <p:nvPr/>
            </p:nvSpPr>
            <p:spPr bwMode="auto">
              <a:xfrm>
                <a:off x="623" y="331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8" name="Line 84"/>
              <p:cNvSpPr>
                <a:spLocks noChangeShapeType="1"/>
              </p:cNvSpPr>
              <p:nvPr/>
            </p:nvSpPr>
            <p:spPr bwMode="auto">
              <a:xfrm>
                <a:off x="612" y="329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69" name="Line 85"/>
              <p:cNvSpPr>
                <a:spLocks noChangeShapeType="1"/>
              </p:cNvSpPr>
              <p:nvPr/>
            </p:nvSpPr>
            <p:spPr bwMode="auto">
              <a:xfrm>
                <a:off x="623" y="3397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0" name="Line 86"/>
              <p:cNvSpPr>
                <a:spLocks noChangeShapeType="1"/>
              </p:cNvSpPr>
              <p:nvPr/>
            </p:nvSpPr>
            <p:spPr bwMode="auto">
              <a:xfrm>
                <a:off x="612" y="337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1" name="Line 87"/>
              <p:cNvSpPr>
                <a:spLocks noChangeShapeType="1"/>
              </p:cNvSpPr>
              <p:nvPr/>
            </p:nvSpPr>
            <p:spPr bwMode="auto">
              <a:xfrm>
                <a:off x="623" y="3486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2" name="Line 88"/>
              <p:cNvSpPr>
                <a:spLocks noChangeShapeType="1"/>
              </p:cNvSpPr>
              <p:nvPr/>
            </p:nvSpPr>
            <p:spPr bwMode="auto">
              <a:xfrm>
                <a:off x="623" y="346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3" name="Line 89"/>
              <p:cNvSpPr>
                <a:spLocks noChangeShapeType="1"/>
              </p:cNvSpPr>
              <p:nvPr/>
            </p:nvSpPr>
            <p:spPr bwMode="auto">
              <a:xfrm>
                <a:off x="623" y="3558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4" name="Line 90"/>
              <p:cNvSpPr>
                <a:spLocks noChangeShapeType="1"/>
              </p:cNvSpPr>
              <p:nvPr/>
            </p:nvSpPr>
            <p:spPr bwMode="auto">
              <a:xfrm>
                <a:off x="623" y="354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5" name="Line 91"/>
              <p:cNvSpPr>
                <a:spLocks noChangeShapeType="1"/>
              </p:cNvSpPr>
              <p:nvPr/>
            </p:nvSpPr>
            <p:spPr bwMode="auto">
              <a:xfrm>
                <a:off x="623" y="3629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6" name="Line 92"/>
              <p:cNvSpPr>
                <a:spLocks noChangeShapeType="1"/>
              </p:cNvSpPr>
              <p:nvPr/>
            </p:nvSpPr>
            <p:spPr bwMode="auto">
              <a:xfrm>
                <a:off x="623" y="362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7" name="Line 93"/>
              <p:cNvSpPr>
                <a:spLocks noChangeShapeType="1"/>
              </p:cNvSpPr>
              <p:nvPr/>
            </p:nvSpPr>
            <p:spPr bwMode="auto">
              <a:xfrm>
                <a:off x="623" y="3710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8" name="Line 94"/>
              <p:cNvSpPr>
                <a:spLocks noChangeShapeType="1"/>
              </p:cNvSpPr>
              <p:nvPr/>
            </p:nvSpPr>
            <p:spPr bwMode="auto">
              <a:xfrm>
                <a:off x="623" y="369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79" name="Line 95"/>
              <p:cNvSpPr>
                <a:spLocks noChangeShapeType="1"/>
              </p:cNvSpPr>
              <p:nvPr/>
            </p:nvSpPr>
            <p:spPr bwMode="auto">
              <a:xfrm>
                <a:off x="623" y="3781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480" name="Line 96"/>
              <p:cNvSpPr>
                <a:spLocks noChangeShapeType="1"/>
              </p:cNvSpPr>
              <p:nvPr/>
            </p:nvSpPr>
            <p:spPr bwMode="auto">
              <a:xfrm>
                <a:off x="623" y="3772"/>
                <a:ext cx="4482" cy="1"/>
              </a:xfrm>
              <a:prstGeom prst="line">
                <a:avLst/>
              </a:prstGeom>
              <a:noFill/>
              <a:ln w="34925">
                <a:solidFill>
                  <a:srgbClr val="1F1A17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6391" name="Rectangle 98"/>
            <p:cNvSpPr>
              <a:spLocks noChangeArrowheads="1"/>
            </p:cNvSpPr>
            <p:nvPr/>
          </p:nvSpPr>
          <p:spPr bwMode="auto">
            <a:xfrm>
              <a:off x="567" y="1403"/>
              <a:ext cx="404" cy="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58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pt-BR"/>
            </a:p>
          </p:txBody>
        </p:sp>
      </p:grpSp>
    </p:spTree>
  </p:cSld>
  <p:clrMapOvr>
    <a:masterClrMapping/>
  </p:clrMapOvr>
  <p:transition>
    <p:plu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ctrTitle" idx="4294967295"/>
          </p:nvPr>
        </p:nvSpPr>
        <p:spPr>
          <a:xfrm>
            <a:off x="1043608" y="357188"/>
            <a:ext cx="7272808" cy="1643062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600" dirty="0"/>
              <a:t>COMPARATIVO RECEITA – 2023/2024</a:t>
            </a:r>
            <a:br>
              <a:rPr lang="pt-BR" sz="3600" dirty="0"/>
            </a:br>
            <a:r>
              <a:rPr lang="pt-BR" sz="3600" dirty="0"/>
              <a:t>JANEIRO A ABRIL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205569"/>
              </p:ext>
            </p:extLst>
          </p:nvPr>
        </p:nvGraphicFramePr>
        <p:xfrm>
          <a:off x="500034" y="2500306"/>
          <a:ext cx="8064896" cy="25996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08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Exercício</a:t>
                      </a:r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835.003,03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549.268,07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486.136,87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847.540,25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1.187.738,11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507.734,22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402.580,31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912.277,99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2.911.458,32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2.816.820,53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/>
              <a:t>R E C E I T A 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687335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464698"/>
              </p:ext>
            </p:extLst>
          </p:nvPr>
        </p:nvGraphicFramePr>
        <p:xfrm>
          <a:off x="457200" y="1481138"/>
          <a:ext cx="8229601" cy="418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Bimestre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Previsto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Arrecadado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Percentual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Primeiro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1.886.747,32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1.396.808,32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74,03 %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Segundo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1.911.295,25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1.420.012,21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74,29 %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Terceiro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1.899.238,32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Quarto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1.931.091,65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Quinto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1.868.689,73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dirty="0"/>
                        <a:t>Sexto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2.505.937,73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282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12.000.000,00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Metas de Arrecadação</a:t>
            </a:r>
          </a:p>
        </p:txBody>
      </p:sp>
    </p:spTree>
  </p:cSld>
  <p:clrMapOvr>
    <a:masterClrMapping/>
  </p:clrMapOvr>
  <p:transition>
    <p:plu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0" y="428625"/>
            <a:ext cx="8858250" cy="76812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dirty="0"/>
              <a:t>  Analise da Meta de Arrecadação</a:t>
            </a:r>
          </a:p>
        </p:txBody>
      </p:sp>
      <p:sp>
        <p:nvSpPr>
          <p:cNvPr id="23555" name="Subtítulo 2"/>
          <p:cNvSpPr>
            <a:spLocks noGrp="1"/>
          </p:cNvSpPr>
          <p:nvPr>
            <p:ph type="subTitle" idx="4294967295"/>
          </p:nvPr>
        </p:nvSpPr>
        <p:spPr>
          <a:xfrm>
            <a:off x="179512" y="1196752"/>
            <a:ext cx="8569325" cy="5256584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pt-BR" dirty="0"/>
              <a:t>  </a:t>
            </a:r>
            <a:r>
              <a:rPr lang="pt-BR" sz="2400" dirty="0"/>
              <a:t>A Variação de Arrecadação no IPSEMB em relação ao valor previsto, foi: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Primeiro Bimestre a menor   29,97%</a:t>
            </a:r>
            <a:endParaRPr lang="pt-BR" sz="2400" b="1" dirty="0"/>
          </a:p>
          <a:p>
            <a:pPr eaLnBrk="1" hangingPunct="1">
              <a:buFont typeface="Wingdings" pitchFamily="2" charset="2"/>
              <a:buChar char="ü"/>
            </a:pPr>
            <a:r>
              <a:rPr lang="pt-BR" sz="2400" dirty="0"/>
              <a:t>Segundo Bimestre a menor   25,71%</a:t>
            </a:r>
          </a:p>
          <a:p>
            <a:pPr eaLnBrk="1" hangingPunct="1">
              <a:buNone/>
            </a:pPr>
            <a:endParaRPr lang="pt-BR" sz="2400" dirty="0"/>
          </a:p>
          <a:p>
            <a:pPr eaLnBrk="1" hangingPunct="1">
              <a:buNone/>
            </a:pPr>
            <a:endParaRPr lang="pt-BR" sz="2400" dirty="0"/>
          </a:p>
          <a:p>
            <a:pPr eaLnBrk="1" hangingPunct="1">
              <a:buNone/>
            </a:pPr>
            <a:endParaRPr lang="pt-BR" sz="2400" dirty="0"/>
          </a:p>
          <a:p>
            <a:pPr algn="ctr" eaLnBrk="1" hangingPunct="1">
              <a:buNone/>
            </a:pPr>
            <a:r>
              <a:rPr lang="pt-BR" sz="2400" dirty="0"/>
              <a:t>VALOR EM REAIS ARRECADADO A MENOR PELO INSTITUTO EM RELAÇÃO A PREVISÃO ORÇAMENTÁRIA PARA O PRIMEIRO QUADRIMESTRE:</a:t>
            </a:r>
          </a:p>
          <a:p>
            <a:pPr algn="ctr" eaLnBrk="1" hangingPunct="1">
              <a:buNone/>
            </a:pPr>
            <a:r>
              <a:rPr lang="pt-BR" dirty="0"/>
              <a:t>R$981.222,04</a:t>
            </a:r>
          </a:p>
          <a:p>
            <a:pPr eaLnBrk="1" hangingPunct="1"/>
            <a:endParaRPr lang="pt-BR" b="1" dirty="0"/>
          </a:p>
          <a:p>
            <a:pPr eaLnBrk="1" hangingPunct="1"/>
            <a:endParaRPr lang="pt-BR" dirty="0"/>
          </a:p>
        </p:txBody>
      </p:sp>
    </p:spTree>
  </p:cSld>
  <p:clrMapOvr>
    <a:masterClrMapping/>
  </p:clrMapOvr>
  <p:transition>
    <p:plu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476250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4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</a:t>
            </a:r>
          </a:p>
        </p:txBody>
      </p:sp>
      <p:sp>
        <p:nvSpPr>
          <p:cNvPr id="3" name="Rectangle 5"/>
          <p:cNvSpPr txBox="1">
            <a:spLocks/>
          </p:cNvSpPr>
          <p:nvPr/>
        </p:nvSpPr>
        <p:spPr>
          <a:xfrm>
            <a:off x="611188" y="1628775"/>
            <a:ext cx="7993062" cy="4010025"/>
          </a:xfrm>
          <a:prstGeom prst="rect">
            <a:avLst/>
          </a:prstGeom>
        </p:spPr>
        <p:txBody>
          <a:bodyPr/>
          <a:lstStyle/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Empenhado: </a:t>
            </a:r>
            <a:r>
              <a:rPr lang="pt-BR" sz="2700" dirty="0">
                <a:latin typeface="+mn-lt"/>
              </a:rPr>
              <a:t>Intenção de Compra de materiais, serviços e investimentos;</a:t>
            </a:r>
          </a:p>
          <a:p>
            <a:pPr marL="365125" indent="-255588" algn="just" eaLnBrk="0" hangingPunct="0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700" dirty="0">
                <a:latin typeface="+mn-lt"/>
              </a:rPr>
              <a:t>   Obs.: No valor Empenhado consta o valor global de contratos e licitações públicas.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700" b="1" dirty="0">
                <a:latin typeface="+mn-lt"/>
              </a:rPr>
              <a:t>Valor Liquidado: </a:t>
            </a:r>
            <a:r>
              <a:rPr lang="pt-BR" sz="2700" dirty="0">
                <a:latin typeface="+mn-lt"/>
              </a:rPr>
              <a:t> Ato de entrega da Mercadoria e/ou Serviço.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sz="2700" dirty="0">
              <a:latin typeface="+mn-lt"/>
            </a:endParaRPr>
          </a:p>
        </p:txBody>
      </p:sp>
    </p:spTree>
  </p:cSld>
  <p:clrMapOvr>
    <a:masterClrMapping/>
  </p:clrMapOvr>
  <p:transition>
    <p:plu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825" y="333375"/>
            <a:ext cx="8713788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pt-BR" sz="30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e Liquidada de JAN A ABR/2024</a:t>
            </a:r>
          </a:p>
        </p:txBody>
      </p:sp>
      <p:sp>
        <p:nvSpPr>
          <p:cNvPr id="4" name="Rectangle 5"/>
          <p:cNvSpPr txBox="1">
            <a:spLocks/>
          </p:cNvSpPr>
          <p:nvPr/>
        </p:nvSpPr>
        <p:spPr>
          <a:xfrm>
            <a:off x="285750" y="1628800"/>
            <a:ext cx="8501063" cy="3943340"/>
          </a:xfrm>
          <a:prstGeom prst="rect">
            <a:avLst/>
          </a:prstGeom>
        </p:spPr>
        <p:txBody>
          <a:bodyPr/>
          <a:lstStyle/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Empenhado:                     3.968.558,11                 </a:t>
            </a:r>
            <a:endParaRPr lang="pt-BR" sz="2800" b="1" dirty="0">
              <a:latin typeface="+mn-lt"/>
            </a:endParaRPr>
          </a:p>
          <a:p>
            <a:pPr marL="365125" indent="-255588" algn="r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Valor Liquidado:                        3.850.672,75</a:t>
            </a:r>
            <a:endParaRPr lang="pt-BR" sz="2800" b="1" dirty="0">
              <a:latin typeface="+mn-lt"/>
            </a:endParaRP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r>
              <a:rPr lang="pt-BR" sz="2800" dirty="0">
                <a:latin typeface="+mn-lt"/>
              </a:rPr>
              <a:t> Saldo a Liquidar:                          117.885,36              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	</a:t>
            </a:r>
          </a:p>
          <a:p>
            <a:pPr marL="365125" indent="-255588" eaLnBrk="0" hangingPunct="0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dirty="0">
                <a:latin typeface="+mn-lt"/>
              </a:rPr>
              <a:t>   SALDO a liquidar, ou seja, todos serviços e compra de mercadorias que não foram executados e/ou entregues ao IPSEMB até 30/04/2024.</a:t>
            </a:r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108009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 de JANEIRO A ABRIL/2024</a:t>
            </a:r>
          </a:p>
        </p:txBody>
      </p:sp>
      <p:graphicFrame>
        <p:nvGraphicFramePr>
          <p:cNvPr id="6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925843"/>
              </p:ext>
            </p:extLst>
          </p:nvPr>
        </p:nvGraphicFramePr>
        <p:xfrm>
          <a:off x="755576" y="220486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1.078.631,97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912.552,12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1.026.666,16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950.707,86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3.968.558,11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11188" y="620713"/>
            <a:ext cx="7772400" cy="1008087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Despesa Empenhada – 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</a:t>
            </a: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2024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015779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468313" y="620713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3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JANEIRO A ABRIL/2024</a:t>
            </a:r>
          </a:p>
        </p:txBody>
      </p:sp>
      <p:graphicFrame>
        <p:nvGraphicFramePr>
          <p:cNvPr id="4" name="Espaço Reservado para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8013687"/>
              </p:ext>
            </p:extLst>
          </p:nvPr>
        </p:nvGraphicFramePr>
        <p:xfrm>
          <a:off x="809633" y="2595322"/>
          <a:ext cx="7848872" cy="209940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18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3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910.068,67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925.222,64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911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1.049.869,40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965.512,04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3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3.850.672,75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lu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/>
          </p:cNvSpPr>
          <p:nvPr/>
        </p:nvSpPr>
        <p:spPr>
          <a:xfrm>
            <a:off x="684213" y="620713"/>
            <a:ext cx="7772400" cy="936079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Despesa Liquidada – JANEIRO A ABRIL/2024</a:t>
            </a:r>
            <a:endParaRPr lang="pt-BR" sz="28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67141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tângulo 1"/>
          <p:cNvSpPr>
            <a:spLocks noChangeArrowheads="1"/>
          </p:cNvSpPr>
          <p:nvPr/>
        </p:nvSpPr>
        <p:spPr bwMode="auto">
          <a:xfrm>
            <a:off x="2286000" y="1790700"/>
            <a:ext cx="4572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BR"/>
          </a:p>
          <a:p>
            <a:pPr algn="just">
              <a:lnSpc>
                <a:spcPct val="150000"/>
              </a:lnSpc>
            </a:pPr>
            <a:r>
              <a:rPr lang="pt-BR"/>
              <a:t>	</a:t>
            </a:r>
          </a:p>
        </p:txBody>
      </p:sp>
      <p:sp>
        <p:nvSpPr>
          <p:cNvPr id="3" name="Retângulo 2"/>
          <p:cNvSpPr/>
          <p:nvPr/>
        </p:nvSpPr>
        <p:spPr>
          <a:xfrm>
            <a:off x="395288" y="1989138"/>
            <a:ext cx="8497887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defRPr/>
            </a:pPr>
            <a:r>
              <a:rPr lang="pt-BR" sz="2000" dirty="0">
                <a:latin typeface="+mj-lt"/>
              </a:rPr>
              <a:t>VANUSA CRISTINA DA SILVA CARDOSO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r>
              <a:rPr lang="pt-BR" sz="2000" b="1" dirty="0">
                <a:latin typeface="+mj-lt"/>
              </a:rPr>
              <a:t>PRESIDENTE DO CONSELHO DIRETOR</a:t>
            </a: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>
                <a:latin typeface="+mj-lt"/>
              </a:rPr>
              <a:t>VALQUIRIA APARECIDA PIMENTA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latin typeface="+mj-lt"/>
              </a:rPr>
              <a:t>SUPERINTENDENTE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r>
              <a:rPr lang="pt-BR" sz="2000" dirty="0"/>
              <a:t>ANGELA MARIA FERREIRA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/>
              <a:t>CONTADORA</a:t>
            </a: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lnSpc>
                <a:spcPct val="150000"/>
              </a:lnSpc>
              <a:defRPr/>
            </a:pPr>
            <a:endParaRPr lang="pt-BR" sz="2000" b="1" dirty="0">
              <a:latin typeface="+mj-lt"/>
            </a:endParaRPr>
          </a:p>
          <a:p>
            <a:pPr algn="ctr">
              <a:defRPr/>
            </a:pPr>
            <a:endParaRPr lang="pt-BR" sz="2000" b="1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042988" y="692150"/>
            <a:ext cx="6769100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pt-BR" dirty="0"/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latin typeface="+mj-lt"/>
              </a:rPr>
              <a:t>ADMINISTRAÇÃO GERAL - IPSEMB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>
          <a:xfrm>
            <a:off x="457200" y="476672"/>
            <a:ext cx="8229600" cy="1008112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Comparativo entre Receita Arrecadada, Despesa Empenhada e Liquidada –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/2024</a:t>
            </a:r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375669"/>
              </p:ext>
            </p:extLst>
          </p:nvPr>
        </p:nvGraphicFramePr>
        <p:xfrm>
          <a:off x="611188" y="2708275"/>
          <a:ext cx="7781925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81937" imgH="1476398" progId="Excel.Sheet.8">
                  <p:embed/>
                </p:oleObj>
              </mc:Choice>
              <mc:Fallback>
                <p:oleObj name="Worksheet" r:id="rId2" imgW="7781937" imgH="1476398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708275"/>
                        <a:ext cx="7781925" cy="1503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lus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850" y="404813"/>
            <a:ext cx="8640763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 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CONTA APLICAÇÃO: BB PREVIDENCIARIO RENDA FIXA IRF-M1 TITULOS PUBLICOS FUNDO DE  INVESTIMENTOS</a:t>
            </a:r>
            <a:endParaRPr lang="pt-BR" dirty="0">
              <a:latin typeface="+mj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789640"/>
              </p:ext>
            </p:extLst>
          </p:nvPr>
        </p:nvGraphicFramePr>
        <p:xfrm>
          <a:off x="755576" y="1988840"/>
          <a:ext cx="7776864" cy="332791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89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567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9.915,39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7.020,72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7.493,84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4.733,61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29.163,56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7567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no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72.501,94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650" y="333375"/>
            <a:ext cx="7993063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JANEIRO A ABRIL/2024 BB PREVIDENCIARIO RENDA FIXA IRF-M1 TITULOS PUBLICOS FUNDO DE  INVESTIMENTOS </a:t>
            </a:r>
            <a:endParaRPr lang="pt-BR" sz="2200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073181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288" y="260350"/>
            <a:ext cx="84978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790114"/>
              </p:ext>
            </p:extLst>
          </p:nvPr>
        </p:nvGraphicFramePr>
        <p:xfrm>
          <a:off x="755576" y="1628800"/>
          <a:ext cx="7848872" cy="396046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6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744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1.010,75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320,91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368,51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410,74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17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2.110,91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744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47.813,97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2988" y="333375"/>
            <a:ext cx="7345362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RPPS RENDA FIXA PERFIL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489014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332656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84110"/>
              </p:ext>
            </p:extLst>
          </p:nvPr>
        </p:nvGraphicFramePr>
        <p:xfrm>
          <a:off x="611560" y="1556792"/>
          <a:ext cx="7920880" cy="376019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89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1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342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1.544,11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1.355,22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1.779,38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342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-534,29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1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4.144,42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661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238.023,20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260648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IMA-B 5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826552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20802"/>
              </p:ext>
            </p:extLst>
          </p:nvPr>
        </p:nvGraphicFramePr>
        <p:xfrm>
          <a:off x="539552" y="1740255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988,10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621,89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1.230,83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-367,26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2.473,56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141.284,28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360852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046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TP PREV XXI DE FUNDO DE  INVESTIMENTOS EM COTAS DE FUNDO DE INVESTIMENTOS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779812"/>
              </p:ext>
            </p:extLst>
          </p:nvPr>
        </p:nvGraphicFramePr>
        <p:xfrm>
          <a:off x="683568" y="1700809"/>
          <a:ext cx="7776864" cy="33843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7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9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461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1.345,95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892,36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1.104,34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586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959,54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4.302,19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57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122.433,74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476672"/>
            <a:ext cx="7416824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JANEIRO A ABRIL 2024</a:t>
            </a:r>
            <a:endParaRPr lang="pt-BR" sz="2800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79512" y="2453340"/>
            <a:ext cx="856895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b="1" u="sng" dirty="0">
                <a:latin typeface="+mj-lt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EMBROS DO CONSELHO DIRETOR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TITULARES</a:t>
            </a:r>
            <a:r>
              <a:rPr kumimoji="0" lang="pt-B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VANUSA CRISTINA DA SILVA CARDOSO (Presidente)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EDILENE APARECIDA MARTINS TRANCHES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LUCIENE LINDALVA DOS SANTOS VIEIRA (Titular)</a:t>
            </a:r>
          </a:p>
          <a:p>
            <a:pPr algn="ctr" eaLnBrk="0" hangingPunct="0"/>
            <a:r>
              <a:rPr lang="pt-BR" dirty="0">
                <a:latin typeface="+mj-lt"/>
                <a:ea typeface="Calibri" pitchFamily="34" charset="0"/>
                <a:cs typeface="Times New Roman" pitchFamily="18" charset="0"/>
              </a:rPr>
              <a:t>LUCELIA LEVINA DE FARIA FERREIRA </a:t>
            </a: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(Titular)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algn="ctr" eaLnBrk="0" hangingPunct="0"/>
            <a:r>
              <a:rPr lang="pt-BR" dirty="0">
                <a:ea typeface="Calibri" pitchFamily="34" charset="0"/>
                <a:cs typeface="Times New Roman" pitchFamily="18" charset="0"/>
              </a:rPr>
              <a:t>CAMILA MARIA PASSOS (Titular)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SUPLENTES DO CONSELHO DIRETOR</a:t>
            </a:r>
            <a:r>
              <a:rPr kumimoji="0" lang="pt-BR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TEREZINHA AMANDA DE SOUZA FARIA LIMA (Suplente)</a:t>
            </a: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JOSE ROBERTO MARTINS RODRIGUES (Suplente)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TP PREV XXI DE FUNDO DE  INVESTIMENTOS EM COTAS DE FUNDO DE INVESTIMENTOS</a:t>
            </a:r>
            <a:endParaRPr lang="pt-BR" dirty="0"/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4491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JANEIRO A ABRIL/2024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084388"/>
              </p:ext>
            </p:extLst>
          </p:nvPr>
        </p:nvGraphicFramePr>
        <p:xfrm>
          <a:off x="714348" y="1571612"/>
          <a:ext cx="7429552" cy="33785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14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4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91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3.440,50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2.825,85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3.054,64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2.259,86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11.580,85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9125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388.877,83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24" y="357166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DE JANEIRO A ABRIL/2024 CEF PREVIDENCIARIO RENDA FIXA IRF-M1 TITULOS PUBLICOS FUNDO DE  INVESTIMENTOS 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9396140"/>
              </p:ext>
            </p:extLst>
          </p:nvPr>
        </p:nvGraphicFramePr>
        <p:xfrm>
          <a:off x="1571604" y="2000240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7667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580645"/>
              </p:ext>
            </p:extLst>
          </p:nvPr>
        </p:nvGraphicFramePr>
        <p:xfrm>
          <a:off x="539552" y="1988840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2116959197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1810130336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66.359,97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399186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41.765,58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956931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82.661,44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1421100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pt-BR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-24.664,83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229104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166.122,16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216037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9.488.542,01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8528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65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PREVID RF IDKA 2 DE FUNDO DE  INVESTIMENTOS EM COTAS DE FUNDO DE INVESTIMENTOS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FUNDO PARA APORTE FINANCEIRO</a:t>
            </a:r>
            <a:endParaRPr lang="pt-BR" dirty="0"/>
          </a:p>
        </p:txBody>
      </p:sp>
      <p:graphicFrame>
        <p:nvGraphicFramePr>
          <p:cNvPr id="3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672822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44753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1075EA4-EC98-4CDB-B688-541408137C42}"/>
              </a:ext>
            </a:extLst>
          </p:cNvPr>
          <p:cNvSpPr txBox="1"/>
          <p:nvPr/>
        </p:nvSpPr>
        <p:spPr>
          <a:xfrm>
            <a:off x="539552" y="476672"/>
            <a:ext cx="763284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601B060-D04D-4455-997B-647E6ACF5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787724"/>
              </p:ext>
            </p:extLst>
          </p:nvPr>
        </p:nvGraphicFramePr>
        <p:xfrm>
          <a:off x="755576" y="2204864"/>
          <a:ext cx="7848872" cy="34167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318200">
                  <a:extLst>
                    <a:ext uri="{9D8B030D-6E8A-4147-A177-3AD203B41FA5}">
                      <a16:colId xmlns:a16="http://schemas.microsoft.com/office/drawing/2014/main" val="3700374921"/>
                    </a:ext>
                  </a:extLst>
                </a:gridCol>
                <a:gridCol w="3530672">
                  <a:extLst>
                    <a:ext uri="{9D8B030D-6E8A-4147-A177-3AD203B41FA5}">
                      <a16:colId xmlns:a16="http://schemas.microsoft.com/office/drawing/2014/main" val="3490441320"/>
                    </a:ext>
                  </a:extLst>
                </a:gridCol>
              </a:tblGrid>
              <a:tr h="541213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216,71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3568598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111,99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0480242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211,38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7536228"/>
                  </a:ext>
                </a:extLst>
              </a:tr>
              <a:tr h="54121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291,20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7907093"/>
                  </a:ext>
                </a:extLst>
              </a:tr>
              <a:tr h="6444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/>
                        <a:t>Total de Rendimentos no período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831,28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097355"/>
                  </a:ext>
                </a:extLst>
              </a:tr>
              <a:tr h="607518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/>
                        <a:t>Total do Fundo em ABRIL de 2024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34.831,56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152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205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5CCFD7-B6E9-4B01-A8D2-DFC3CAF177E9}"/>
              </a:ext>
            </a:extLst>
          </p:cNvPr>
          <p:cNvSpPr txBox="1"/>
          <p:nvPr/>
        </p:nvSpPr>
        <p:spPr>
          <a:xfrm>
            <a:off x="827584" y="476672"/>
            <a:ext cx="76328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RENDIMENTOS NO PERIODO JANEIRO A ABRIL/2024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CONTA APLICAÇÃO: BB RF CP AUTOMATICO SETOR PUBLICO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TAXA ADMINISTRATIVA</a:t>
            </a:r>
            <a:endParaRPr lang="pt-BR" dirty="0"/>
          </a:p>
        </p:txBody>
      </p:sp>
      <p:graphicFrame>
        <p:nvGraphicFramePr>
          <p:cNvPr id="4" name="Gráfico 5">
            <a:extLst>
              <a:ext uri="{FF2B5EF4-FFF2-40B4-BE49-F238E27FC236}">
                <a16:creationId xmlns:a16="http://schemas.microsoft.com/office/drawing/2014/main" id="{94AD990C-5E84-41A8-B295-70CF4EE33E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942229"/>
              </p:ext>
            </p:extLst>
          </p:nvPr>
        </p:nvGraphicFramePr>
        <p:xfrm>
          <a:off x="1475656" y="2492896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63592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04033"/>
              </p:ext>
            </p:extLst>
          </p:nvPr>
        </p:nvGraphicFramePr>
        <p:xfrm>
          <a:off x="539551" y="1772815"/>
          <a:ext cx="7992889" cy="25202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88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4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215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11.242.025,67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11.127.346,33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225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11.598.184,90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614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10.534.308,53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23528" y="54868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JANEIRO A ABRIL/2024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476673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DO ATIVO DO IPSEMB NO PERIODO JANEIRO A ABRIL/2024</a:t>
            </a:r>
          </a:p>
        </p:txBody>
      </p:sp>
      <p:graphicFrame>
        <p:nvGraphicFramePr>
          <p:cNvPr id="4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135863"/>
              </p:ext>
            </p:extLst>
          </p:nvPr>
        </p:nvGraphicFramePr>
        <p:xfrm>
          <a:off x="1574800" y="2047875"/>
          <a:ext cx="59944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836712"/>
            <a:ext cx="7776864" cy="3714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/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Total de Inativos: 242</a:t>
            </a:r>
          </a:p>
          <a:p>
            <a:pPr marL="365125" indent="-255588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3200" b="1" dirty="0"/>
              <a:t> sendo: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 210 Aposentados </a:t>
            </a:r>
          </a:p>
          <a:p>
            <a:pPr marL="365125" indent="-255588" algn="ctr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sz="3200" b="1" dirty="0"/>
              <a:t>32 Pensionistas </a:t>
            </a:r>
            <a:endParaRPr lang="pt-B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332656"/>
            <a:ext cx="8352928" cy="1305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PERIODO JANEIRO A ABRIL 2024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395536" y="2204864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u="sng" dirty="0">
                <a:latin typeface="+mj-lt"/>
              </a:rPr>
              <a:t>MEMBROS DO CONSELHO FISCAL</a:t>
            </a:r>
            <a:endParaRPr lang="pt-BR" dirty="0">
              <a:latin typeface="+mj-lt"/>
            </a:endParaRPr>
          </a:p>
          <a:p>
            <a:pPr algn="ctr"/>
            <a:r>
              <a:rPr lang="pt-BR" b="1" dirty="0">
                <a:latin typeface="+mj-lt"/>
              </a:rPr>
              <a:t> </a:t>
            </a:r>
            <a:r>
              <a:rPr lang="pt-BR" b="1" u="sng" dirty="0">
                <a:latin typeface="+mj-lt"/>
              </a:rPr>
              <a:t>TITULARES:</a:t>
            </a:r>
            <a:r>
              <a:rPr lang="pt-BR" b="1" dirty="0">
                <a:latin typeface="+mj-lt"/>
              </a:rPr>
              <a:t>  </a:t>
            </a:r>
          </a:p>
          <a:p>
            <a:pPr algn="ctr"/>
            <a:endParaRPr lang="pt-BR" b="1" dirty="0">
              <a:latin typeface="+mj-lt"/>
            </a:endParaRPr>
          </a:p>
          <a:p>
            <a:pPr algn="ctr"/>
            <a:r>
              <a:rPr lang="pt-BR" dirty="0"/>
              <a:t>LUIZ FERNANDO CUSTODIO (Titular)</a:t>
            </a:r>
          </a:p>
          <a:p>
            <a:pPr algn="ctr"/>
            <a:r>
              <a:rPr lang="pt-BR" dirty="0"/>
              <a:t>VALDIRENE APDA FERREIRA REIS (Titular)</a:t>
            </a:r>
          </a:p>
          <a:p>
            <a:pPr algn="ctr"/>
            <a:r>
              <a:rPr lang="pt-BR" dirty="0"/>
              <a:t>MARILIA APARECIDA MACHADO (Titular)</a:t>
            </a:r>
          </a:p>
          <a:p>
            <a:pPr algn="ctr"/>
            <a:r>
              <a:rPr lang="pt-BR" dirty="0"/>
              <a:t>ROSANGELA DE FATIMA BOVO </a:t>
            </a:r>
            <a:r>
              <a:rPr lang="pt-BR" dirty="0">
                <a:latin typeface="+mj-lt"/>
              </a:rPr>
              <a:t>(Titular)</a:t>
            </a:r>
          </a:p>
          <a:p>
            <a:pPr algn="ctr"/>
            <a:endParaRPr lang="pt-BR" dirty="0"/>
          </a:p>
          <a:p>
            <a:pPr algn="ctr"/>
            <a:r>
              <a:rPr lang="pt-BR" b="1" u="sng" dirty="0">
                <a:latin typeface="+mj-lt"/>
              </a:rPr>
              <a:t>SUPLENTES DOS CONSELHO FISCAL</a:t>
            </a:r>
            <a:r>
              <a:rPr lang="pt-BR" b="1" dirty="0">
                <a:latin typeface="+mj-lt"/>
              </a:rPr>
              <a:t>:</a:t>
            </a:r>
          </a:p>
          <a:p>
            <a:pPr algn="ctr"/>
            <a:endParaRPr lang="pt-BR" dirty="0"/>
          </a:p>
          <a:p>
            <a:pPr algn="ctr"/>
            <a:r>
              <a:rPr lang="pt-BR" dirty="0">
                <a:latin typeface="+mj-lt"/>
              </a:rPr>
              <a:t>ADRIANE DE CASSIA MARTINS </a:t>
            </a:r>
            <a:r>
              <a:rPr lang="pt-BR" dirty="0"/>
              <a:t>(Suplente)</a:t>
            </a:r>
          </a:p>
          <a:p>
            <a:pPr algn="ctr"/>
            <a:r>
              <a:rPr lang="pt-BR" dirty="0"/>
              <a:t>REGIANE APARECIDA FERREIRA (Suplente)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>
              <a:latin typeface="+mj-lt"/>
            </a:endParaRPr>
          </a:p>
          <a:p>
            <a:pPr algn="ctr"/>
            <a:endParaRPr lang="pt-BR" dirty="0">
              <a:latin typeface="+mj-lt"/>
            </a:endParaRPr>
          </a:p>
          <a:p>
            <a:pPr algn="ctr"/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32657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APOSENTADOS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336635"/>
              </p:ext>
            </p:extLst>
          </p:nvPr>
        </p:nvGraphicFramePr>
        <p:xfrm>
          <a:off x="683567" y="1844823"/>
          <a:ext cx="7848873" cy="21602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06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2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8837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810.307,28</a:t>
                      </a:r>
                      <a:endParaRPr lang="pt-BR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284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819.505,85</a:t>
                      </a:r>
                      <a:endParaRPr lang="pt-BR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928.995,22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859.937,75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PENSIONISTAS NO PERIODO  </a:t>
            </a:r>
          </a:p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895142"/>
              </p:ext>
            </p:extLst>
          </p:nvPr>
        </p:nvGraphicFramePr>
        <p:xfrm>
          <a:off x="755576" y="1916831"/>
          <a:ext cx="7920880" cy="24014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150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0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65.996,93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65.996,93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14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70.138,65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55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67.720,88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357166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GASTO MENSAL DO IPSEMB COM DESPESAS ADMINISTRATIVAS NO PERIODO JANEIRO A ABRIL/2024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235669"/>
              </p:ext>
            </p:extLst>
          </p:nvPr>
        </p:nvGraphicFramePr>
        <p:xfrm>
          <a:off x="571472" y="2000240"/>
          <a:ext cx="7572429" cy="27677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1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484"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Limite Mensal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 Gasto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484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      28.716,80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22.565,17</a:t>
                      </a:r>
                      <a:endParaRPr lang="pt-BR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      30.805,78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20.701,39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096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        29.813,02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0" lang="pt-B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14.128,74</a:t>
                      </a:r>
                      <a:endParaRPr lang="pt-BR" sz="1800" b="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573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        30.310,74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28.136,33</a:t>
                      </a:r>
                      <a:endParaRPr lang="pt-BR" sz="18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548680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TOTAL MENSAL DOS GASTOS DO IPSEMB COM APOSENTADORIAS/ PENSÕES, AUXILIO-DOENÇA E DESPESAS ADMINISTRATIVAS NO PERIODO JANEIRO A ABRIL/2024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017538"/>
              </p:ext>
            </p:extLst>
          </p:nvPr>
        </p:nvGraphicFramePr>
        <p:xfrm>
          <a:off x="683567" y="2204864"/>
          <a:ext cx="7776865" cy="2160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34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2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1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898.869,38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906.204,17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7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1.013.262,61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49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955.794,96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8313" y="188641"/>
            <a:ext cx="799147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INFORMAÇÕES ADMINISTRATIVAS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</a:rPr>
              <a:t>PERIODO JANEIRO A ABRIL/2024</a:t>
            </a:r>
            <a:endParaRPr lang="pt-BR" sz="2800" dirty="0">
              <a:latin typeface="+mj-lt"/>
            </a:endParaRPr>
          </a:p>
        </p:txBody>
      </p:sp>
      <p:sp useBgFill="1">
        <p:nvSpPr>
          <p:cNvPr id="3" name="Espaço Reservado para Conteúdo 4"/>
          <p:cNvSpPr txBox="1">
            <a:spLocks/>
          </p:cNvSpPr>
          <p:nvPr/>
        </p:nvSpPr>
        <p:spPr>
          <a:xfrm>
            <a:off x="428596" y="1571612"/>
            <a:ext cx="8391876" cy="4305660"/>
          </a:xfrm>
          <a:prstGeom prst="rect">
            <a:avLst/>
          </a:prstGeom>
        </p:spPr>
        <p:txBody>
          <a:bodyPr/>
          <a:lstStyle/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pt-BR" sz="2800" u="sng" dirty="0">
              <a:latin typeface="+mn-lt"/>
            </a:endParaRPr>
          </a:p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BR" sz="2800" u="sng" dirty="0">
                <a:latin typeface="+mn-lt"/>
              </a:rPr>
              <a:t>Aposentadorias/Pensões do Período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LILIA APARECIDA TRAPÉ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VANDERLUCIA CRISTINA DE CASTRO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FF0000"/>
                </a:solidFill>
              </a:rPr>
              <a:t>ANGELA CRISTINA DE SOUZA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–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Tipo aposentadoria – voluntaria, por idade e tempo de contribuição;</a:t>
            </a: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200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lnSpc>
                <a:spcPct val="15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ü"/>
              <a:defRPr/>
            </a:pPr>
            <a:endParaRPr lang="pt-BR" sz="20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34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916832"/>
            <a:ext cx="8208144" cy="3599731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pt-BR" dirty="0"/>
              <a:t>	Os valores informados nesta Audiência Pública são valores do IPSEMB referente aos meses de </a:t>
            </a:r>
            <a:r>
              <a:rPr lang="pt-B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JANEIRO A ABRIL/</a:t>
            </a:r>
            <a:r>
              <a:rPr lang="pt-BR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2024</a:t>
            </a:r>
            <a:r>
              <a:rPr lang="pt-BR" dirty="0"/>
              <a:t>. São Informações Contábeis e Administrativas desta Entidade.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b="0" dirty="0"/>
              <a:t>Informações Gerenciais e Contábeis</a:t>
            </a:r>
          </a:p>
        </p:txBody>
      </p:sp>
    </p:spTree>
  </p:cSld>
  <p:clrMapOvr>
    <a:masterClrMapping/>
  </p:clrMapOvr>
  <p:transition>
    <p:plu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683568" y="642938"/>
            <a:ext cx="7632848" cy="120188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9459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557338"/>
            <a:ext cx="8497887" cy="4319587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pt-BR" dirty="0"/>
              <a:t>	É toda entrada de dinheiro nos cofres do Instituto de Previdência. Isto acontece quando a prefeitura e a câmara repassam dinheiro para o Instituto, é o que chamamos de obrigações patronais que são geradas de maneira proporcional aos salários pagos a cada servidor.</a:t>
            </a:r>
          </a:p>
        </p:txBody>
      </p:sp>
    </p:spTree>
  </p:cSld>
  <p:clrMapOvr>
    <a:masterClrMapping/>
  </p:clrMapOvr>
  <p:transition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785786" y="428605"/>
            <a:ext cx="75009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PATRONAL E ALIQUOTA ADICIONAL de JANEIRO A ABRIL/2024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72267"/>
              </p:ext>
            </p:extLst>
          </p:nvPr>
        </p:nvGraphicFramePr>
        <p:xfrm>
          <a:off x="571472" y="2071678"/>
          <a:ext cx="7855734" cy="277294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234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PATRONAL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200.374,52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234.157,62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266.447,25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908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Lucida Sans Unicode"/>
                          <a:ea typeface="+mn-ea"/>
                          <a:cs typeface="+mn-cs"/>
                        </a:rPr>
                        <a:t>436.136,55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258.185,87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230">
                <a:tc>
                  <a:txBody>
                    <a:bodyPr/>
                    <a:lstStyle/>
                    <a:p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1.744.546,20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TOTAL</a:t>
                      </a:r>
                    </a:p>
                    <a:p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959.165,26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ctrTitle" idx="4294967295"/>
          </p:nvPr>
        </p:nvSpPr>
        <p:spPr>
          <a:xfrm>
            <a:off x="467544" y="642938"/>
            <a:ext cx="7848872" cy="105787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800" dirty="0"/>
              <a:t>RECEITA</a:t>
            </a:r>
          </a:p>
        </p:txBody>
      </p:sp>
      <p:sp>
        <p:nvSpPr>
          <p:cNvPr id="15363" name="Subtítulo 2"/>
          <p:cNvSpPr>
            <a:spLocks noGrp="1"/>
          </p:cNvSpPr>
          <p:nvPr>
            <p:ph type="subTitle" idx="4294967295"/>
          </p:nvPr>
        </p:nvSpPr>
        <p:spPr>
          <a:xfrm>
            <a:off x="395288" y="1643050"/>
            <a:ext cx="8208962" cy="4090207"/>
          </a:xfrm>
        </p:spPr>
        <p:txBody>
          <a:bodyPr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/>
          </a:p>
          <a:p>
            <a:pPr marL="365760" indent="-256032" algn="just" eaLnBrk="1" fontAlgn="auto" hangingPunct="1">
              <a:lnSpc>
                <a:spcPct val="16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dirty="0"/>
              <a:t>	</a:t>
            </a:r>
            <a:r>
              <a:rPr lang="pt-BR" sz="10800" dirty="0"/>
              <a:t>É também receita do Instituto a contribuição descontada de cada servidor. É o desconto que é demonstrado no contracheque de cada um ao receber o salário do mês. E também o rendimento gerado no banco pela aplicação destas receitas.</a:t>
            </a:r>
          </a:p>
        </p:txBody>
      </p:sp>
    </p:spTree>
  </p:cSld>
  <p:clrMapOvr>
    <a:masterClrMapping/>
  </p:clrMapOvr>
  <p:transition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42910" y="571481"/>
            <a:ext cx="80724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sz="30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REPASSE SEGURADO de JANEIRO A ABRIL/2024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505749"/>
              </p:ext>
            </p:extLst>
          </p:nvPr>
        </p:nvGraphicFramePr>
        <p:xfrm>
          <a:off x="642910" y="2214554"/>
          <a:ext cx="7969602" cy="282285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54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4570">
                <a:tc>
                  <a:txBody>
                    <a:bodyPr/>
                    <a:lstStyle/>
                    <a:p>
                      <a:r>
                        <a:rPr lang="pt-BR" b="0" dirty="0"/>
                        <a:t>JANEIRO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0" dirty="0"/>
                        <a:t>132.324,35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FEVEREIRO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155.142,70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MARÇO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176.536,80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r>
                        <a:rPr lang="pt-BR" dirty="0"/>
                        <a:t>ABRIL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dirty="0"/>
                        <a:t>167.548,54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57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b="1" dirty="0"/>
                        <a:t>631.552,39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diencia RPPS Ipsemb 2º QUADRIMESTRE 2014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ô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Audiencia RPPS Ipsemb 2º QUADRIMESTRE 2014</Template>
  <TotalTime>4665</TotalTime>
  <Words>1404</Words>
  <Application>Microsoft Office PowerPoint</Application>
  <PresentationFormat>Apresentação na tela (4:3)</PresentationFormat>
  <Paragraphs>391</Paragraphs>
  <Slides>44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54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Audiencia RPPS Ipsemb 2º QUADRIMESTRE 2014</vt:lpstr>
      <vt:lpstr>Worksheet</vt:lpstr>
      <vt:lpstr>INSTITUTO DE PREVIDÊNCIA DOS SERVIDORES DO MUNICÍPIO DE MONTE BELO</vt:lpstr>
      <vt:lpstr>Apresentação do PowerPoint</vt:lpstr>
      <vt:lpstr>Apresentação do PowerPoint</vt:lpstr>
      <vt:lpstr>Apresentação do PowerPoint</vt:lpstr>
      <vt:lpstr>Informações Gerenciais e Contábeis</vt:lpstr>
      <vt:lpstr>RECEITA</vt:lpstr>
      <vt:lpstr>Apresentação do PowerPoint</vt:lpstr>
      <vt:lpstr>RECEITA</vt:lpstr>
      <vt:lpstr>Apresentação do PowerPoint</vt:lpstr>
      <vt:lpstr>COMPARATIVO RECEITA – 2023/2024 JANEIRO A ABRIL</vt:lpstr>
      <vt:lpstr>R E C E I T A </vt:lpstr>
      <vt:lpstr>Metas de Arrecadação</vt:lpstr>
      <vt:lpstr>  Analise da Meta de Arrecadação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DE PREVIDÊNCIA DOS SERVIDORES DO MUNICÍPIO DE MONTE BELO</dc:title>
  <dc:creator>User</dc:creator>
  <cp:lastModifiedBy>Angela Ferreira</cp:lastModifiedBy>
  <cp:revision>959</cp:revision>
  <dcterms:created xsi:type="dcterms:W3CDTF">2014-09-10T11:48:19Z</dcterms:created>
  <dcterms:modified xsi:type="dcterms:W3CDTF">2024-05-17T18:48:51Z</dcterms:modified>
</cp:coreProperties>
</file>