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46"/>
  </p:notesMasterIdLst>
  <p:sldIdLst>
    <p:sldId id="264" r:id="rId2"/>
    <p:sldId id="306" r:id="rId3"/>
    <p:sldId id="304" r:id="rId4"/>
    <p:sldId id="305" r:id="rId5"/>
    <p:sldId id="265" r:id="rId6"/>
    <p:sldId id="257" r:id="rId7"/>
    <p:sldId id="331" r:id="rId8"/>
    <p:sldId id="282" r:id="rId9"/>
    <p:sldId id="332" r:id="rId10"/>
    <p:sldId id="258" r:id="rId11"/>
    <p:sldId id="295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9" r:id="rId22"/>
    <p:sldId id="284" r:id="rId23"/>
    <p:sldId id="300" r:id="rId24"/>
    <p:sldId id="290" r:id="rId25"/>
    <p:sldId id="317" r:id="rId26"/>
    <p:sldId id="318" r:id="rId27"/>
    <p:sldId id="319" r:id="rId28"/>
    <p:sldId id="320" r:id="rId29"/>
    <p:sldId id="321" r:id="rId30"/>
    <p:sldId id="322" r:id="rId31"/>
    <p:sldId id="333" r:id="rId32"/>
    <p:sldId id="334" r:id="rId33"/>
    <p:sldId id="336" r:id="rId34"/>
    <p:sldId id="337" r:id="rId35"/>
    <p:sldId id="338" r:id="rId36"/>
    <p:sldId id="339" r:id="rId37"/>
    <p:sldId id="310" r:id="rId38"/>
    <p:sldId id="311" r:id="rId39"/>
    <p:sldId id="309" r:id="rId40"/>
    <p:sldId id="313" r:id="rId41"/>
    <p:sldId id="314" r:id="rId42"/>
    <p:sldId id="326" r:id="rId43"/>
    <p:sldId id="316" r:id="rId44"/>
    <p:sldId id="307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549268.06999999995</c:v>
                </c:pt>
                <c:pt idx="1">
                  <c:v>847540.25</c:v>
                </c:pt>
                <c:pt idx="2">
                  <c:v>507734.22</c:v>
                </c:pt>
                <c:pt idx="3">
                  <c:v>912277.99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425-B266-44CC416C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190784"/>
        <c:axId val="89192320"/>
        <c:axId val="0"/>
      </c:bar3DChart>
      <c:catAx>
        <c:axId val="891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92320"/>
        <c:crosses val="autoZero"/>
        <c:auto val="1"/>
        <c:lblAlgn val="ctr"/>
        <c:lblOffset val="100"/>
        <c:noMultiLvlLbl val="0"/>
      </c:catAx>
      <c:valAx>
        <c:axId val="891923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1907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66359.97</c:v>
                </c:pt>
                <c:pt idx="1">
                  <c:v>41765.58</c:v>
                </c:pt>
                <c:pt idx="2">
                  <c:v>82661.440000000002</c:v>
                </c:pt>
                <c:pt idx="3">
                  <c:v>-24664.83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F-4B4E-8862-7BB8C7E01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216.71</c:v>
                </c:pt>
                <c:pt idx="1">
                  <c:v>111.99</c:v>
                </c:pt>
                <c:pt idx="2">
                  <c:v>211.38</c:v>
                </c:pt>
                <c:pt idx="3">
                  <c:v>291.2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1-4706-B4CE-EA7983E486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11242025.67</c:v>
                </c:pt>
                <c:pt idx="1">
                  <c:v>11127364.33</c:v>
                </c:pt>
                <c:pt idx="2">
                  <c:v>11598184.9</c:v>
                </c:pt>
                <c:pt idx="3">
                  <c:v>10534308.529999999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F-4B00-B528-3263CEE1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2747904"/>
        <c:axId val="130175744"/>
        <c:axId val="0"/>
      </c:bar3DChart>
      <c:catAx>
        <c:axId val="1227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75744"/>
        <c:crosses val="autoZero"/>
        <c:auto val="1"/>
        <c:lblAlgn val="ctr"/>
        <c:lblOffset val="100"/>
        <c:noMultiLvlLbl val="0"/>
      </c:catAx>
      <c:valAx>
        <c:axId val="1301757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2274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1078631.97</c:v>
                </c:pt>
                <c:pt idx="1">
                  <c:v>912552.12</c:v>
                </c:pt>
                <c:pt idx="2">
                  <c:v>1026666.15</c:v>
                </c:pt>
                <c:pt idx="3">
                  <c:v>950707.86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9-4D9D-8868-0A769281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210240"/>
        <c:axId val="89900160"/>
        <c:axId val="0"/>
      </c:bar3DChart>
      <c:catAx>
        <c:axId val="89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00160"/>
        <c:crosses val="autoZero"/>
        <c:auto val="1"/>
        <c:lblAlgn val="ctr"/>
        <c:lblOffset val="100"/>
        <c:noMultiLvlLbl val="0"/>
      </c:catAx>
      <c:valAx>
        <c:axId val="89900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210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910068.67</c:v>
                </c:pt>
                <c:pt idx="1">
                  <c:v>925222.64</c:v>
                </c:pt>
                <c:pt idx="2">
                  <c:v>1049869.3999999999</c:v>
                </c:pt>
                <c:pt idx="3">
                  <c:v>965512.04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B-438E-82B4-E656897CB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726592"/>
        <c:axId val="93728128"/>
        <c:axId val="0"/>
      </c:bar3DChart>
      <c:catAx>
        <c:axId val="9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728128"/>
        <c:crosses val="autoZero"/>
        <c:auto val="1"/>
        <c:lblAlgn val="ctr"/>
        <c:lblOffset val="100"/>
        <c:noMultiLvlLbl val="0"/>
      </c:catAx>
      <c:valAx>
        <c:axId val="9372812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3726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9915.39</c:v>
                </c:pt>
                <c:pt idx="1">
                  <c:v>7020.72</c:v>
                </c:pt>
                <c:pt idx="2">
                  <c:v>7493.84</c:v>
                </c:pt>
                <c:pt idx="3">
                  <c:v>4733.6099999999997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158-8ABA-AEA55061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214976"/>
        <c:axId val="91216512"/>
        <c:axId val="0"/>
      </c:bar3DChart>
      <c:catAx>
        <c:axId val="912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214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1010.75</c:v>
                </c:pt>
                <c:pt idx="1">
                  <c:v>320.91000000000003</c:v>
                </c:pt>
                <c:pt idx="2">
                  <c:v>368.51</c:v>
                </c:pt>
                <c:pt idx="3">
                  <c:v>410.74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1-47BA-862C-AE155EF30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11488"/>
        <c:axId val="91329664"/>
        <c:axId val="0"/>
      </c:bar3DChart>
      <c:catAx>
        <c:axId val="9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29664"/>
        <c:crosses val="autoZero"/>
        <c:auto val="1"/>
        <c:lblAlgn val="ctr"/>
        <c:lblOffset val="100"/>
        <c:noMultiLvlLbl val="0"/>
      </c:catAx>
      <c:valAx>
        <c:axId val="913296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114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1544.11</c:v>
                </c:pt>
                <c:pt idx="1">
                  <c:v>1355.22</c:v>
                </c:pt>
                <c:pt idx="2">
                  <c:v>1779.38</c:v>
                </c:pt>
                <c:pt idx="3">
                  <c:v>-534.29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F-4000-B4DD-AA1A4E91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2672256"/>
        <c:axId val="102673792"/>
        <c:axId val="0"/>
      </c:bar3DChart>
      <c:catAx>
        <c:axId val="1026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673792"/>
        <c:crosses val="autoZero"/>
        <c:auto val="1"/>
        <c:lblAlgn val="ctr"/>
        <c:lblOffset val="100"/>
        <c:noMultiLvlLbl val="0"/>
      </c:catAx>
      <c:valAx>
        <c:axId val="10267379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02672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988.1</c:v>
                </c:pt>
                <c:pt idx="1">
                  <c:v>621.89</c:v>
                </c:pt>
                <c:pt idx="2">
                  <c:v>1230.83</c:v>
                </c:pt>
                <c:pt idx="3">
                  <c:v>-367.26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A17-AA3D-5BA08497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1345.95</c:v>
                </c:pt>
                <c:pt idx="1">
                  <c:v>892.36</c:v>
                </c:pt>
                <c:pt idx="2">
                  <c:v>1104.3399999999999</c:v>
                </c:pt>
                <c:pt idx="3">
                  <c:v>959.54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958-8BC0-74143C8E0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7216"/>
        <c:axId val="91419008"/>
        <c:axId val="0"/>
      </c:bar3DChart>
      <c:catAx>
        <c:axId val="914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9008"/>
        <c:crosses val="autoZero"/>
        <c:auto val="1"/>
        <c:lblAlgn val="ctr"/>
        <c:lblOffset val="100"/>
        <c:noMultiLvlLbl val="0"/>
      </c:catAx>
      <c:valAx>
        <c:axId val="914190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417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3440.5</c:v>
                </c:pt>
                <c:pt idx="1">
                  <c:v>2825.85</c:v>
                </c:pt>
                <c:pt idx="2">
                  <c:v>3054.64</c:v>
                </c:pt>
                <c:pt idx="3">
                  <c:v>2259.86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C42-806C-F4561AA5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675008"/>
        <c:axId val="173986944"/>
        <c:axId val="0"/>
      </c:bar3DChart>
      <c:catAx>
        <c:axId val="16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96750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3417-4E50-435A-804C-F93443043BC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17/05/2024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2023/2024</a:t>
            </a:r>
            <a:br>
              <a:rPr lang="pt-BR" sz="3600" dirty="0"/>
            </a:br>
            <a:r>
              <a:rPr lang="pt-BR" sz="3600" dirty="0"/>
              <a:t>JANEIRO A ABRIL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05569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835.003,03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549.268,07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486.136,87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847.540,25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1.187.738,11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507.734,22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402.580,31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912.277,99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2.911.458,32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2.816.820,53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/>
              <a:t>R E C E I T A 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687335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464698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1.886.747,32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1.396.808,32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74,03 %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1.911.295,25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1.420.012,21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74,29 %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1.899.238,32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1.931.091,65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1.868.689,73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2.505.937,73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12.000.000,00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29,97%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25,71%</a:t>
            </a:r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MENOR PELO INSTITUTO EM RELAÇÃO A PREVISÃO ORÇAMENTÁRIA PARA O PRIMEIRO QUADRIMESTRE:</a:t>
            </a:r>
          </a:p>
          <a:p>
            <a:pPr algn="ctr" eaLnBrk="1" hangingPunct="1">
              <a:buNone/>
            </a:pPr>
            <a:r>
              <a:rPr lang="pt-BR" dirty="0"/>
              <a:t>R$981.222,04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JAN A ABR/2024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3.968.558,11      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3.850.672,75</a:t>
            </a:r>
            <a:endParaRPr lang="pt-BR" sz="2800" b="1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117.885,36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30/04/2024.</a:t>
            </a:r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JANEIRO A ABRIL/2024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925843"/>
              </p:ext>
            </p:extLst>
          </p:nvPr>
        </p:nvGraphicFramePr>
        <p:xfrm>
          <a:off x="755576" y="220486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1.078.631,97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912.552,12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1.026.666,16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950.707,86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3.968.558,11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620713"/>
            <a:ext cx="7772400" cy="10080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– 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2024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01577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JANEIRO A ABRIL/2024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013687"/>
              </p:ext>
            </p:extLst>
          </p:nvPr>
        </p:nvGraphicFramePr>
        <p:xfrm>
          <a:off x="809633" y="2595322"/>
          <a:ext cx="7848872" cy="20994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910.068,67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925.222,64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911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1.049.869,40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965.512,04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3.850.672,75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93607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JANEIRO A ABRIL/2024</a:t>
            </a:r>
            <a:endParaRPr lang="pt-BR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67141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286000" y="1790700"/>
            <a:ext cx="457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/>
          </a:p>
          <a:p>
            <a:pPr algn="just">
              <a:lnSpc>
                <a:spcPct val="150000"/>
              </a:lnSpc>
            </a:pPr>
            <a:r>
              <a:rPr lang="pt-BR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288" y="1989138"/>
            <a:ext cx="8497887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2000" dirty="0">
                <a:latin typeface="+mj-lt"/>
              </a:rPr>
              <a:t>VANUSA CRISTINA DA SILVA CARDOSO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r>
              <a:rPr lang="pt-BR" sz="2000" b="1" dirty="0">
                <a:latin typeface="+mj-lt"/>
              </a:rPr>
              <a:t>PRESIDENTE DO CONSELHO DIRETOR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latin typeface="+mj-lt"/>
              </a:rPr>
              <a:t>VALQUIRIA APARECIDA PIMENTA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latin typeface="+mj-lt"/>
              </a:rPr>
              <a:t>SUPERINTENDENTE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/>
              <a:t>ANGELA MARIA FERREIRA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/>
              <a:t>CONTADORA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2988" y="692150"/>
            <a:ext cx="67691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latin typeface="+mj-lt"/>
              </a:rPr>
              <a:t>ADMINISTRAÇÃO GERAL - IPSEMB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476672"/>
            <a:ext cx="82296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Comparativo entre Receita Arrecadada, Despesa Empenhada e Liquidada –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/2024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75669"/>
              </p:ext>
            </p:extLst>
          </p:nvPr>
        </p:nvGraphicFramePr>
        <p:xfrm>
          <a:off x="611188" y="2708275"/>
          <a:ext cx="7781925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81937" imgH="1476398" progId="Excel.Sheet.8">
                  <p:embed/>
                </p:oleObj>
              </mc:Choice>
              <mc:Fallback>
                <p:oleObj name="Worksheet" r:id="rId2" imgW="7781937" imgH="1476398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708275"/>
                        <a:ext cx="7781925" cy="1503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CONTA APLICAÇÃO: BB PREVIDENCIARIO RENDA FIXA IRF-M1 TITULOS PUBLICOS FUNDO DE  INVESTIMENTOS</a:t>
            </a:r>
            <a:endParaRPr lang="pt-BR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89640"/>
              </p:ext>
            </p:extLst>
          </p:nvPr>
        </p:nvGraphicFramePr>
        <p:xfrm>
          <a:off x="755576" y="1988840"/>
          <a:ext cx="7776864" cy="332791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9.915,39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7.020,72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7.493,84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4.733,61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29.163,56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no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72.501,94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333375"/>
            <a:ext cx="79930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ABRIL/2024 BB PREVIDENCIARIO RENDA FIXA IRF-M1 TITULOS PUBLICOS FUNDO DE  INVESTIMENTOS </a:t>
            </a:r>
            <a:endParaRPr lang="pt-BR" sz="22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73181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288" y="260350"/>
            <a:ext cx="84978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90114"/>
              </p:ext>
            </p:extLst>
          </p:nvPr>
        </p:nvGraphicFramePr>
        <p:xfrm>
          <a:off x="755576" y="1628800"/>
          <a:ext cx="7848872" cy="39604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6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44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1.010,75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320,91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368,51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410,74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2.110,91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47.813,97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2988" y="333375"/>
            <a:ext cx="73453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489014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84110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89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1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1.544,11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1.355,22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1.779,38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-534,29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4.144,42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238.023,20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826552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0802"/>
              </p:ext>
            </p:extLst>
          </p:nvPr>
        </p:nvGraphicFramePr>
        <p:xfrm>
          <a:off x="539552" y="1740255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988,10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621,89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1.230,83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-367,26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2.473,56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141.284,28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360852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TP PREV XXI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779812"/>
              </p:ext>
            </p:extLst>
          </p:nvPr>
        </p:nvGraphicFramePr>
        <p:xfrm>
          <a:off x="683568" y="1700809"/>
          <a:ext cx="7776864" cy="338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9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461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1.345,95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892,36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1.104,34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959,54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4.302,19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122.433,74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76672"/>
            <a:ext cx="7416824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JANEIRO A ABRIL 2024</a:t>
            </a:r>
            <a:endParaRPr lang="pt-BR" sz="2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2453340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u="sng" dirty="0"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EMBROS DO CONSELHO DIRETOR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TITULARES</a:t>
            </a: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VANUSA CRISTINA DA SILVA CARDOSO (Presidente)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EDILENE APARECIDA MARTINS TRANCHES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LUCIENE LINDALVA DOS SANTOS VIEIRA (Titular)</a:t>
            </a:r>
          </a:p>
          <a:p>
            <a:pPr algn="ctr" eaLnBrk="0" hangingPunct="0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LUCELIA LEVINA DE FARIA FERREIRA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CAMILA MARIA PASSOS (Titular)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SUPLENTES DO CONSELHO DIRETOR</a:t>
            </a:r>
            <a:r>
              <a:rPr kumimoji="0" lang="pt-BR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TEREZINHA AMANDA DE SOUZA FARIA LIMA (Suplente)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JOSE ROBERTO MARTINS RODRIGUES (Suplente)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TP PREV XXI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4491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ABRIL/2024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84388"/>
              </p:ext>
            </p:extLst>
          </p:nvPr>
        </p:nvGraphicFramePr>
        <p:xfrm>
          <a:off x="714348" y="1571612"/>
          <a:ext cx="7429552" cy="33785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14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4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91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3.440,50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2.825,85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3.054,64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2.259,86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11.580,85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125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388.877,83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JANEIRO A ABRIL/2024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396140"/>
              </p:ext>
            </p:extLst>
          </p:nvPr>
        </p:nvGraphicFramePr>
        <p:xfrm>
          <a:off x="1571604" y="2000240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80645"/>
              </p:ext>
            </p:extLst>
          </p:nvPr>
        </p:nvGraphicFramePr>
        <p:xfrm>
          <a:off x="539552" y="1988840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2116959197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1810130336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66.359,97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99186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41.765,58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95693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82.661,44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4211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-24.664,83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9104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166.122,16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16037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9.488.542,01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85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5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672822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475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1075EA4-EC98-4CDB-B688-541408137C42}"/>
              </a:ext>
            </a:extLst>
          </p:cNvPr>
          <p:cNvSpPr txBox="1"/>
          <p:nvPr/>
        </p:nvSpPr>
        <p:spPr>
          <a:xfrm>
            <a:off x="539552" y="476672"/>
            <a:ext cx="76328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601B060-D04D-4455-997B-647E6ACF5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87724"/>
              </p:ext>
            </p:extLst>
          </p:nvPr>
        </p:nvGraphicFramePr>
        <p:xfrm>
          <a:off x="755576" y="2204864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18200">
                  <a:extLst>
                    <a:ext uri="{9D8B030D-6E8A-4147-A177-3AD203B41FA5}">
                      <a16:colId xmlns:a16="http://schemas.microsoft.com/office/drawing/2014/main" val="3700374921"/>
                    </a:ext>
                  </a:extLst>
                </a:gridCol>
                <a:gridCol w="3530672">
                  <a:extLst>
                    <a:ext uri="{9D8B030D-6E8A-4147-A177-3AD203B41FA5}">
                      <a16:colId xmlns:a16="http://schemas.microsoft.com/office/drawing/2014/main" val="3490441320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216,71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568598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111,99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48024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211,38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7536228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291,20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90709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831,28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097355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ABRIL de 2024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34.831,56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15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205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55CCFD7-B6E9-4B01-A8D2-DFC3CAF177E9}"/>
              </a:ext>
            </a:extLst>
          </p:cNvPr>
          <p:cNvSpPr txBox="1"/>
          <p:nvPr/>
        </p:nvSpPr>
        <p:spPr>
          <a:xfrm>
            <a:off x="827584" y="476672"/>
            <a:ext cx="7632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JANEIRO A ABRIL/2024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94AD990C-5E84-41A8-B295-70CF4EE33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942229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359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04033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11.242.025,67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11.127.346,33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11.598.184,90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18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10.534.308,53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JANEIRO A ABRIL/2024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476673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JANEIRO A ABRIL/2024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135863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242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210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32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352928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JANEIRO A ABRIL 2024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95536" y="2204864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>
                <a:latin typeface="+mj-lt"/>
              </a:rPr>
              <a:t>MEMBROS DO CONSELHO FISCAL</a:t>
            </a:r>
            <a:endParaRPr lang="pt-BR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 </a:t>
            </a:r>
            <a:r>
              <a:rPr lang="pt-BR" b="1" u="sng" dirty="0">
                <a:latin typeface="+mj-lt"/>
              </a:rPr>
              <a:t>TITULARES:</a:t>
            </a:r>
            <a:r>
              <a:rPr lang="pt-BR" b="1" dirty="0">
                <a:latin typeface="+mj-lt"/>
              </a:rPr>
              <a:t>  </a:t>
            </a:r>
          </a:p>
          <a:p>
            <a:pPr algn="ctr"/>
            <a:endParaRPr lang="pt-BR" b="1" dirty="0">
              <a:latin typeface="+mj-lt"/>
            </a:endParaRPr>
          </a:p>
          <a:p>
            <a:pPr algn="ctr"/>
            <a:r>
              <a:rPr lang="pt-BR" dirty="0"/>
              <a:t>LUIZ FERNANDO CUSTODIO (Titular)</a:t>
            </a:r>
          </a:p>
          <a:p>
            <a:pPr algn="ctr"/>
            <a:r>
              <a:rPr lang="pt-BR" dirty="0"/>
              <a:t>VALDIRENE APDA FERREIRA REIS (Titular)</a:t>
            </a:r>
          </a:p>
          <a:p>
            <a:pPr algn="ctr"/>
            <a:r>
              <a:rPr lang="pt-BR" dirty="0"/>
              <a:t>MARILIA APARECIDA MACHADO (Titular)</a:t>
            </a:r>
          </a:p>
          <a:p>
            <a:pPr algn="ctr"/>
            <a:r>
              <a:rPr lang="pt-BR" dirty="0"/>
              <a:t>ROSANGELA DE FATIMA BOVO </a:t>
            </a:r>
            <a:r>
              <a:rPr lang="pt-BR" dirty="0">
                <a:latin typeface="+mj-lt"/>
              </a:rPr>
              <a:t>(Titular)</a:t>
            </a:r>
          </a:p>
          <a:p>
            <a:pPr algn="ctr"/>
            <a:endParaRPr lang="pt-BR" dirty="0"/>
          </a:p>
          <a:p>
            <a:pPr algn="ctr"/>
            <a:r>
              <a:rPr lang="pt-BR" b="1" u="sng" dirty="0">
                <a:latin typeface="+mj-lt"/>
              </a:rPr>
              <a:t>SUPLENTES DOS CONSELHO FISCAL</a:t>
            </a:r>
            <a:r>
              <a:rPr lang="pt-BR" b="1" dirty="0">
                <a:latin typeface="+mj-lt"/>
              </a:rPr>
              <a:t>: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latin typeface="+mj-lt"/>
              </a:rPr>
              <a:t>ADRIANE DE CASSIA MARTINS </a:t>
            </a:r>
            <a:r>
              <a:rPr lang="pt-BR" dirty="0"/>
              <a:t>(Suplente)</a:t>
            </a:r>
          </a:p>
          <a:p>
            <a:pPr algn="ctr"/>
            <a:r>
              <a:rPr lang="pt-BR" dirty="0"/>
              <a:t>REGIANE APARECIDA FERREIRA (Suplente)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336635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810.307,28</a:t>
                      </a:r>
                      <a:endParaRPr lang="pt-BR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819.505,85</a:t>
                      </a:r>
                      <a:endParaRPr lang="pt-BR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928.995,22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859.937,75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95142"/>
              </p:ext>
            </p:extLst>
          </p:nvPr>
        </p:nvGraphicFramePr>
        <p:xfrm>
          <a:off x="755576" y="1916831"/>
          <a:ext cx="7920880" cy="24014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65.996,93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65.996,93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70.138,65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67.720,88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JANEIRO A ABRIL/2024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235669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28.716,80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22.565,17</a:t>
                      </a:r>
                      <a:endParaRPr lang="pt-BR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30.805,78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20.701,39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29.813,02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14.128,74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30.310,74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28.136,33</a:t>
                      </a:r>
                      <a:endParaRPr lang="pt-BR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MENSAL DOS GASTOS DO IPSEMB COM APOSENTADORIAS/ PENSÕES, AUXILIO-DOENÇA E DESPESAS ADMINISTRATIVAS NO PERIODO JANEIRO A ABRIL/2024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17538"/>
              </p:ext>
            </p:extLst>
          </p:nvPr>
        </p:nvGraphicFramePr>
        <p:xfrm>
          <a:off x="683567" y="2204864"/>
          <a:ext cx="7776865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1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898.869,38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906.204,17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1.013.262,61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9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955.794,96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JANEIRO A ABRIL/2024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571612"/>
            <a:ext cx="8391876" cy="4305660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800" u="sng" dirty="0">
              <a:latin typeface="+mn-lt"/>
            </a:endParaRPr>
          </a:p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LILIA APARECIDA TRAPÉ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VANDERLUCIA CRISTINA DE CASTRO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ANGELA CRISTINA DE SOUZA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JANEIRO A ABRIL/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2024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JANEIRO A ABRIL/2024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72267"/>
              </p:ext>
            </p:extLst>
          </p:nvPr>
        </p:nvGraphicFramePr>
        <p:xfrm>
          <a:off x="571472" y="2071678"/>
          <a:ext cx="7855734" cy="27729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234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200.374,52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234.157,62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266.447,25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436.136,55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258.185,87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1.744.546,20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959.165,26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JANEIRO A ABRIL/2024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05749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132.324,35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155.142,70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MARÇO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176.536,80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167.548,54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631.552,39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4665</TotalTime>
  <Words>1404</Words>
  <Application>Microsoft Office PowerPoint</Application>
  <PresentationFormat>Apresentação na tela (4:3)</PresentationFormat>
  <Paragraphs>391</Paragraphs>
  <Slides>44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Worksheet</vt:lpstr>
      <vt:lpstr>INSTITUTO DE PREVIDÊNCIA DOS SERVIDORES DO MUNICÍPIO DE MONTE BELO</vt:lpstr>
      <vt:lpstr>Apresentação do PowerPoint</vt:lpstr>
      <vt:lpstr>Apresentação do PowerPoint</vt:lpstr>
      <vt:lpstr>Apresentação do PowerPoint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2023/2024 JANEIRO A ABRIL</vt:lpstr>
      <vt:lpstr>R E C E I T A 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959</cp:revision>
  <dcterms:created xsi:type="dcterms:W3CDTF">2014-09-10T11:48:19Z</dcterms:created>
  <dcterms:modified xsi:type="dcterms:W3CDTF">2024-05-17T18:48:51Z</dcterms:modified>
</cp:coreProperties>
</file>