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46"/>
  </p:notesMasterIdLst>
  <p:sldIdLst>
    <p:sldId id="264" r:id="rId2"/>
    <p:sldId id="306" r:id="rId3"/>
    <p:sldId id="304" r:id="rId4"/>
    <p:sldId id="305" r:id="rId5"/>
    <p:sldId id="265" r:id="rId6"/>
    <p:sldId id="257" r:id="rId7"/>
    <p:sldId id="331" r:id="rId8"/>
    <p:sldId id="282" r:id="rId9"/>
    <p:sldId id="332" r:id="rId10"/>
    <p:sldId id="258" r:id="rId11"/>
    <p:sldId id="295" r:id="rId12"/>
    <p:sldId id="260" r:id="rId13"/>
    <p:sldId id="261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9" r:id="rId22"/>
    <p:sldId id="284" r:id="rId23"/>
    <p:sldId id="300" r:id="rId24"/>
    <p:sldId id="290" r:id="rId25"/>
    <p:sldId id="317" r:id="rId26"/>
    <p:sldId id="318" r:id="rId27"/>
    <p:sldId id="319" r:id="rId28"/>
    <p:sldId id="320" r:id="rId29"/>
    <p:sldId id="321" r:id="rId30"/>
    <p:sldId id="322" r:id="rId31"/>
    <p:sldId id="333" r:id="rId32"/>
    <p:sldId id="334" r:id="rId33"/>
    <p:sldId id="336" r:id="rId34"/>
    <p:sldId id="337" r:id="rId35"/>
    <p:sldId id="340" r:id="rId36"/>
    <p:sldId id="341" r:id="rId37"/>
    <p:sldId id="310" r:id="rId38"/>
    <p:sldId id="311" r:id="rId39"/>
    <p:sldId id="309" r:id="rId40"/>
    <p:sldId id="313" r:id="rId41"/>
    <p:sldId id="314" r:id="rId42"/>
    <p:sldId id="326" r:id="rId43"/>
    <p:sldId id="316" r:id="rId44"/>
    <p:sldId id="307" r:id="rId4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96531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724370.34</c:v>
                </c:pt>
                <c:pt idx="1">
                  <c:v>796348.16</c:v>
                </c:pt>
                <c:pt idx="2">
                  <c:v>784306.16</c:v>
                </c:pt>
                <c:pt idx="3">
                  <c:v>1117508.3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F-4425-B266-44CC416C6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190784"/>
        <c:axId val="89192320"/>
        <c:axId val="0"/>
      </c:bar3DChart>
      <c:catAx>
        <c:axId val="891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192320"/>
        <c:crosses val="autoZero"/>
        <c:auto val="1"/>
        <c:lblAlgn val="ctr"/>
        <c:lblOffset val="100"/>
        <c:noMultiLvlLbl val="0"/>
      </c:catAx>
      <c:valAx>
        <c:axId val="8919232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19078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43132.31</c:v>
                </c:pt>
                <c:pt idx="1">
                  <c:v>105607.41</c:v>
                </c:pt>
                <c:pt idx="2">
                  <c:v>98781.97</c:v>
                </c:pt>
                <c:pt idx="3">
                  <c:v>78152.56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9F-4B4E-8862-7BB8C7E01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 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558.29</c:v>
                </c:pt>
                <c:pt idx="1">
                  <c:v>540.72</c:v>
                </c:pt>
                <c:pt idx="2">
                  <c:v>487.14</c:v>
                </c:pt>
                <c:pt idx="3">
                  <c:v>340.84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69-43CE-BDCD-3BAEF7893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12058824.74</c:v>
                </c:pt>
                <c:pt idx="1">
                  <c:v>11984425.77</c:v>
                </c:pt>
                <c:pt idx="2">
                  <c:v>11900172.789999999</c:v>
                </c:pt>
                <c:pt idx="3">
                  <c:v>12140863.59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F-4B00-B528-3263CEE17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22747904"/>
        <c:axId val="130175744"/>
        <c:axId val="0"/>
      </c:bar3DChart>
      <c:catAx>
        <c:axId val="12274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0175744"/>
        <c:crosses val="autoZero"/>
        <c:auto val="1"/>
        <c:lblAlgn val="ctr"/>
        <c:lblOffset val="100"/>
        <c:noMultiLvlLbl val="0"/>
      </c:catAx>
      <c:valAx>
        <c:axId val="1301757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2274790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882994.03</c:v>
                </c:pt>
                <c:pt idx="1">
                  <c:v>886550.62</c:v>
                </c:pt>
                <c:pt idx="2">
                  <c:v>882021.35</c:v>
                </c:pt>
                <c:pt idx="3">
                  <c:v>886790.48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9-4D9D-8868-0A769281F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210240"/>
        <c:axId val="89900160"/>
        <c:axId val="0"/>
      </c:bar3DChart>
      <c:catAx>
        <c:axId val="8921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900160"/>
        <c:crosses val="autoZero"/>
        <c:auto val="1"/>
        <c:lblAlgn val="ctr"/>
        <c:lblOffset val="100"/>
        <c:noMultiLvlLbl val="0"/>
      </c:catAx>
      <c:valAx>
        <c:axId val="8990016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2102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895368.28</c:v>
                </c:pt>
                <c:pt idx="1">
                  <c:v>902244.64</c:v>
                </c:pt>
                <c:pt idx="2">
                  <c:v>898433.28</c:v>
                </c:pt>
                <c:pt idx="3">
                  <c:v>902083.86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B-438E-82B4-E656897CB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3726592"/>
        <c:axId val="93728128"/>
        <c:axId val="0"/>
      </c:bar3DChart>
      <c:catAx>
        <c:axId val="93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3728128"/>
        <c:crosses val="autoZero"/>
        <c:auto val="1"/>
        <c:lblAlgn val="ctr"/>
        <c:lblOffset val="100"/>
        <c:noMultiLvlLbl val="0"/>
      </c:catAx>
      <c:valAx>
        <c:axId val="9372812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37265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13504.32</c:v>
                </c:pt>
                <c:pt idx="1">
                  <c:v>13600.48</c:v>
                </c:pt>
                <c:pt idx="2">
                  <c:v>10403.200000000001</c:v>
                </c:pt>
                <c:pt idx="3">
                  <c:v>9388.9599999999991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158-8ABA-AEA550619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214976"/>
        <c:axId val="91216512"/>
        <c:axId val="0"/>
      </c:bar3DChart>
      <c:catAx>
        <c:axId val="912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216512"/>
        <c:crosses val="autoZero"/>
        <c:auto val="1"/>
        <c:lblAlgn val="ctr"/>
        <c:lblOffset val="100"/>
        <c:noMultiLvlLbl val="0"/>
      </c:catAx>
      <c:valAx>
        <c:axId val="9121651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21497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696.3</c:v>
                </c:pt>
                <c:pt idx="1">
                  <c:v>699.02</c:v>
                </c:pt>
                <c:pt idx="2">
                  <c:v>842.63</c:v>
                </c:pt>
                <c:pt idx="3">
                  <c:v>961.2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1-47BA-862C-AE155EF30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11488"/>
        <c:axId val="91329664"/>
        <c:axId val="0"/>
      </c:bar3DChart>
      <c:catAx>
        <c:axId val="913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29664"/>
        <c:crosses val="autoZero"/>
        <c:auto val="1"/>
        <c:lblAlgn val="ctr"/>
        <c:lblOffset val="100"/>
        <c:noMultiLvlLbl val="0"/>
      </c:catAx>
      <c:valAx>
        <c:axId val="9132966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1148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1343.61</c:v>
                </c:pt>
                <c:pt idx="1">
                  <c:v>2281.09</c:v>
                </c:pt>
                <c:pt idx="2">
                  <c:v>2124.04</c:v>
                </c:pt>
                <c:pt idx="3">
                  <c:v>1310.9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6F-4000-B4DD-AA1A4E911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02672256"/>
        <c:axId val="102673792"/>
        <c:axId val="0"/>
      </c:bar3DChart>
      <c:catAx>
        <c:axId val="10267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673792"/>
        <c:crosses val="autoZero"/>
        <c:auto val="1"/>
        <c:lblAlgn val="ctr"/>
        <c:lblOffset val="100"/>
        <c:noMultiLvlLbl val="0"/>
      </c:catAx>
      <c:valAx>
        <c:axId val="10267379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0267225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507.6</c:v>
                </c:pt>
                <c:pt idx="1">
                  <c:v>1336.17</c:v>
                </c:pt>
                <c:pt idx="2">
                  <c:v>1248.9000000000001</c:v>
                </c:pt>
                <c:pt idx="3">
                  <c:v>987.95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D-4A17-AA3D-5BA08497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-10.57</c:v>
                </c:pt>
                <c:pt idx="1">
                  <c:v>1094.72</c:v>
                </c:pt>
                <c:pt idx="2">
                  <c:v>1254.6600000000001</c:v>
                </c:pt>
                <c:pt idx="3">
                  <c:v>1072.82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8-4958-8BC0-74143C8E0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417216"/>
        <c:axId val="91419008"/>
        <c:axId val="0"/>
      </c:bar3DChart>
      <c:catAx>
        <c:axId val="914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419008"/>
        <c:crosses val="autoZero"/>
        <c:auto val="1"/>
        <c:lblAlgn val="ctr"/>
        <c:lblOffset val="100"/>
        <c:noMultiLvlLbl val="0"/>
      </c:catAx>
      <c:valAx>
        <c:axId val="9141900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41721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3907.75</c:v>
                </c:pt>
                <c:pt idx="1">
                  <c:v>4073.07</c:v>
                </c:pt>
                <c:pt idx="2">
                  <c:v>3812.01</c:v>
                </c:pt>
                <c:pt idx="3">
                  <c:v>3994.24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E-4C42-806C-F4561AA5E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69675008"/>
        <c:axId val="173986944"/>
        <c:axId val="0"/>
      </c:bar3DChart>
      <c:catAx>
        <c:axId val="1696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3986944"/>
        <c:crosses val="autoZero"/>
        <c:auto val="1"/>
        <c:lblAlgn val="ctr"/>
        <c:lblOffset val="100"/>
        <c:noMultiLvlLbl val="0"/>
      </c:catAx>
      <c:valAx>
        <c:axId val="1739869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6967500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3E413-9965-4773-A60C-438CD3D1493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1E97D-34FD-408B-BBFF-71528D1991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CDBE8-2E51-493F-BCCE-0C458590AD8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B83417-4E50-435A-804C-F93443043BCB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13DD1A-8307-4B7F-8BA5-ED5BA8BB8486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BBD378-0D23-4095-BDCB-D1E91578C173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2C9D4D-42F9-48BE-8DF6-9DE4D82D0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628C-F362-437F-A127-CB7A2B4480B6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12BA-8EDD-4D99-86F0-30A0ED64F0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AD53-56B7-455C-8FFE-46E35DD22E70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769B-7583-469D-BA97-45C6183AAC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4420-3580-4CD7-9375-60274660A7D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A76-D9C9-4079-8345-B48EC4EB3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2C19-8EB9-47D1-ACAB-BDB1796039B6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4CA4-B495-4EA1-93BE-DA28BA5B0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DE216-0859-46A9-A9EE-DE5A1D9FDB3E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FAB5E5-E973-4F4C-96FE-3E6C56D0B9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7E8928-F992-4F5B-B692-976F053613C0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083AA-2F1B-489A-89F7-B7CE9E11F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224BF-AFE9-40B8-8792-15D9062E323E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A84E0-0C15-4F3F-82EF-9A87F55735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EBE3-60CB-4D7E-A4A8-2B7337AD1C27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3C8C-3370-487F-8C0B-A33998BDD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7BA08-A480-4149-B477-D4E29914C349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2D5FD0-DA18-4AEA-BD84-644FDCCD4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026DF3-52FD-4255-934D-FE987777395A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6DFF11-28FB-4D9E-9834-70EC250A5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201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847E81-9C11-47D6-9AD3-05E0A5451722}" type="datetimeFigureOut">
              <a:rPr lang="pt-BR"/>
              <a:pPr>
                <a:defRPr/>
              </a:pPr>
              <a:t>09/01/2024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009ABD-CD8B-451A-8E81-122F44329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4" r:id="rId2"/>
    <p:sldLayoutId id="2147484599" r:id="rId3"/>
    <p:sldLayoutId id="2147484600" r:id="rId4"/>
    <p:sldLayoutId id="2147484601" r:id="rId5"/>
    <p:sldLayoutId id="2147484602" r:id="rId6"/>
    <p:sldLayoutId id="2147484595" r:id="rId7"/>
    <p:sldLayoutId id="2147484603" r:id="rId8"/>
    <p:sldLayoutId id="2147484604" r:id="rId9"/>
    <p:sldLayoutId id="2147484596" r:id="rId10"/>
    <p:sldLayoutId id="21474845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642938"/>
            <a:ext cx="8064896" cy="9858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1600" dirty="0">
                <a:solidFill>
                  <a:schemeClr val="tx1"/>
                </a:solidFill>
              </a:rPr>
              <a:t>INSTITUTO DE PREVIDÊNCIA DOS SERVIDORES DO MUNICÍPIO DE MONTE BELO</a:t>
            </a:r>
          </a:p>
        </p:txBody>
      </p:sp>
      <p:sp>
        <p:nvSpPr>
          <p:cNvPr id="16387" name="Subtítulo 2"/>
          <p:cNvSpPr>
            <a:spLocks noGrp="1"/>
          </p:cNvSpPr>
          <p:nvPr>
            <p:ph type="subTitle" idx="4294967295"/>
          </p:nvPr>
        </p:nvSpPr>
        <p:spPr>
          <a:xfrm>
            <a:off x="1000125" y="2071688"/>
            <a:ext cx="8143875" cy="4357687"/>
          </a:xfrm>
        </p:spPr>
        <p:txBody>
          <a:bodyPr/>
          <a:lstStyle/>
          <a:p>
            <a:pPr marL="92075" indent="17463" eaLnBrk="1" hangingPunct="1">
              <a:buFont typeface="Wingdings 3" pitchFamily="18" charset="2"/>
              <a:buNone/>
            </a:pPr>
            <a:r>
              <a:rPr lang="pt-BR"/>
              <a:t>	</a:t>
            </a:r>
          </a:p>
        </p:txBody>
      </p:sp>
      <p:grpSp>
        <p:nvGrpSpPr>
          <p:cNvPr id="16388" name="Group 7"/>
          <p:cNvGrpSpPr>
            <a:grpSpLocks noChangeAspect="1"/>
          </p:cNvGrpSpPr>
          <p:nvPr/>
        </p:nvGrpSpPr>
        <p:grpSpPr bwMode="auto">
          <a:xfrm>
            <a:off x="1042988" y="1628775"/>
            <a:ext cx="7129462" cy="4376738"/>
            <a:chOff x="567" y="1389"/>
            <a:chExt cx="4581" cy="2449"/>
          </a:xfrm>
        </p:grpSpPr>
        <p:sp>
          <p:nvSpPr>
            <p:cNvPr id="16389" name="AutoShape 6"/>
            <p:cNvSpPr>
              <a:spLocks noChangeAspect="1" noChangeArrowheads="1" noTextEdit="1"/>
            </p:cNvSpPr>
            <p:nvPr/>
          </p:nvSpPr>
          <p:spPr bwMode="auto">
            <a:xfrm>
              <a:off x="567" y="1389"/>
              <a:ext cx="4581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6390" name="Group 97"/>
            <p:cNvGrpSpPr>
              <a:grpSpLocks/>
            </p:cNvGrpSpPr>
            <p:nvPr/>
          </p:nvGrpSpPr>
          <p:grpSpPr bwMode="auto">
            <a:xfrm>
              <a:off x="612" y="1443"/>
              <a:ext cx="4504" cy="2339"/>
              <a:chOff x="612" y="1443"/>
              <a:chExt cx="4504" cy="2339"/>
            </a:xfrm>
          </p:grpSpPr>
          <p:sp>
            <p:nvSpPr>
              <p:cNvPr id="16392" name="Freeform 8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5" name="Freeform 21"/>
              <p:cNvSpPr>
                <a:spLocks noEditPoints="1"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212 w 613"/>
                  <a:gd name="T45" fmla="*/ 313 h 705"/>
                  <a:gd name="T46" fmla="*/ 257 w 613"/>
                  <a:gd name="T47" fmla="*/ 313 h 705"/>
                  <a:gd name="T48" fmla="*/ 346 w 613"/>
                  <a:gd name="T49" fmla="*/ 313 h 705"/>
                  <a:gd name="T50" fmla="*/ 401 w 613"/>
                  <a:gd name="T51" fmla="*/ 304 h 705"/>
                  <a:gd name="T52" fmla="*/ 424 w 613"/>
                  <a:gd name="T53" fmla="*/ 286 h 705"/>
                  <a:gd name="T54" fmla="*/ 457 w 613"/>
                  <a:gd name="T55" fmla="*/ 259 h 705"/>
                  <a:gd name="T56" fmla="*/ 468 w 613"/>
                  <a:gd name="T57" fmla="*/ 223 h 705"/>
                  <a:gd name="T58" fmla="*/ 480 w 613"/>
                  <a:gd name="T59" fmla="*/ 188 h 705"/>
                  <a:gd name="T60" fmla="*/ 468 w 613"/>
                  <a:gd name="T61" fmla="*/ 161 h 705"/>
                  <a:gd name="T62" fmla="*/ 468 w 613"/>
                  <a:gd name="T63" fmla="*/ 143 h 705"/>
                  <a:gd name="T64" fmla="*/ 446 w 613"/>
                  <a:gd name="T65" fmla="*/ 134 h 705"/>
                  <a:gd name="T66" fmla="*/ 435 w 613"/>
                  <a:gd name="T67" fmla="*/ 125 h 705"/>
                  <a:gd name="T68" fmla="*/ 401 w 613"/>
                  <a:gd name="T69" fmla="*/ 116 h 705"/>
                  <a:gd name="T70" fmla="*/ 346 w 613"/>
                  <a:gd name="T71" fmla="*/ 116 h 705"/>
                  <a:gd name="T72" fmla="*/ 257 w 613"/>
                  <a:gd name="T73" fmla="*/ 116 h 705"/>
                  <a:gd name="T74" fmla="*/ 212 w 613"/>
                  <a:gd name="T75" fmla="*/ 313 h 7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3"/>
                  <a:gd name="T115" fmla="*/ 0 h 705"/>
                  <a:gd name="T116" fmla="*/ 613 w 613"/>
                  <a:gd name="T117" fmla="*/ 705 h 7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  <a:close/>
                    <a:moveTo>
                      <a:pt x="212" y="313"/>
                    </a:moveTo>
                    <a:lnTo>
                      <a:pt x="257" y="313"/>
                    </a:lnTo>
                    <a:lnTo>
                      <a:pt x="346" y="313"/>
                    </a:lnTo>
                    <a:lnTo>
                      <a:pt x="401" y="304"/>
                    </a:lnTo>
                    <a:lnTo>
                      <a:pt x="424" y="286"/>
                    </a:lnTo>
                    <a:lnTo>
                      <a:pt x="457" y="259"/>
                    </a:lnTo>
                    <a:lnTo>
                      <a:pt x="468" y="223"/>
                    </a:lnTo>
                    <a:lnTo>
                      <a:pt x="480" y="188"/>
                    </a:lnTo>
                    <a:lnTo>
                      <a:pt x="468" y="161"/>
                    </a:lnTo>
                    <a:lnTo>
                      <a:pt x="468" y="143"/>
                    </a:lnTo>
                    <a:lnTo>
                      <a:pt x="446" y="134"/>
                    </a:lnTo>
                    <a:lnTo>
                      <a:pt x="435" y="125"/>
                    </a:lnTo>
                    <a:lnTo>
                      <a:pt x="401" y="116"/>
                    </a:lnTo>
                    <a:lnTo>
                      <a:pt x="346" y="116"/>
                    </a:lnTo>
                    <a:lnTo>
                      <a:pt x="257" y="116"/>
                    </a:lnTo>
                    <a:lnTo>
                      <a:pt x="212" y="3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9" name="Freeform 25"/>
              <p:cNvSpPr>
                <a:spLocks noEditPoints="1"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212 w 613"/>
                  <a:gd name="T57" fmla="*/ 286 h 705"/>
                  <a:gd name="T58" fmla="*/ 323 w 613"/>
                  <a:gd name="T59" fmla="*/ 286 h 705"/>
                  <a:gd name="T60" fmla="*/ 379 w 613"/>
                  <a:gd name="T61" fmla="*/ 277 h 705"/>
                  <a:gd name="T62" fmla="*/ 424 w 613"/>
                  <a:gd name="T63" fmla="*/ 268 h 705"/>
                  <a:gd name="T64" fmla="*/ 446 w 613"/>
                  <a:gd name="T65" fmla="*/ 259 h 705"/>
                  <a:gd name="T66" fmla="*/ 468 w 613"/>
                  <a:gd name="T67" fmla="*/ 241 h 705"/>
                  <a:gd name="T68" fmla="*/ 479 w 613"/>
                  <a:gd name="T69" fmla="*/ 214 h 705"/>
                  <a:gd name="T70" fmla="*/ 479 w 613"/>
                  <a:gd name="T71" fmla="*/ 188 h 705"/>
                  <a:gd name="T72" fmla="*/ 479 w 613"/>
                  <a:gd name="T73" fmla="*/ 161 h 705"/>
                  <a:gd name="T74" fmla="*/ 468 w 613"/>
                  <a:gd name="T75" fmla="*/ 143 h 705"/>
                  <a:gd name="T76" fmla="*/ 446 w 613"/>
                  <a:gd name="T77" fmla="*/ 125 h 705"/>
                  <a:gd name="T78" fmla="*/ 424 w 613"/>
                  <a:gd name="T79" fmla="*/ 116 h 705"/>
                  <a:gd name="T80" fmla="*/ 401 w 613"/>
                  <a:gd name="T81" fmla="*/ 116 h 705"/>
                  <a:gd name="T82" fmla="*/ 357 w 613"/>
                  <a:gd name="T83" fmla="*/ 116 h 705"/>
                  <a:gd name="T84" fmla="*/ 245 w 613"/>
                  <a:gd name="T85" fmla="*/ 116 h 705"/>
                  <a:gd name="T86" fmla="*/ 212 w 613"/>
                  <a:gd name="T87" fmla="*/ 286 h 705"/>
                  <a:gd name="T88" fmla="*/ 156 w 613"/>
                  <a:gd name="T89" fmla="*/ 589 h 705"/>
                  <a:gd name="T90" fmla="*/ 290 w 613"/>
                  <a:gd name="T91" fmla="*/ 589 h 705"/>
                  <a:gd name="T92" fmla="*/ 357 w 613"/>
                  <a:gd name="T93" fmla="*/ 589 h 705"/>
                  <a:gd name="T94" fmla="*/ 401 w 613"/>
                  <a:gd name="T95" fmla="*/ 580 h 705"/>
                  <a:gd name="T96" fmla="*/ 424 w 613"/>
                  <a:gd name="T97" fmla="*/ 562 h 705"/>
                  <a:gd name="T98" fmla="*/ 446 w 613"/>
                  <a:gd name="T99" fmla="*/ 545 h 705"/>
                  <a:gd name="T100" fmla="*/ 457 w 613"/>
                  <a:gd name="T101" fmla="*/ 518 h 705"/>
                  <a:gd name="T102" fmla="*/ 457 w 613"/>
                  <a:gd name="T103" fmla="*/ 482 h 705"/>
                  <a:gd name="T104" fmla="*/ 446 w 613"/>
                  <a:gd name="T105" fmla="*/ 455 h 705"/>
                  <a:gd name="T106" fmla="*/ 435 w 613"/>
                  <a:gd name="T107" fmla="*/ 429 h 705"/>
                  <a:gd name="T108" fmla="*/ 401 w 613"/>
                  <a:gd name="T109" fmla="*/ 411 h 705"/>
                  <a:gd name="T110" fmla="*/ 357 w 613"/>
                  <a:gd name="T111" fmla="*/ 402 h 705"/>
                  <a:gd name="T112" fmla="*/ 189 w 613"/>
                  <a:gd name="T113" fmla="*/ 402 h 705"/>
                  <a:gd name="T114" fmla="*/ 156 w 613"/>
                  <a:gd name="T115" fmla="*/ 589 h 7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13"/>
                  <a:gd name="T175" fmla="*/ 0 h 705"/>
                  <a:gd name="T176" fmla="*/ 613 w 613"/>
                  <a:gd name="T177" fmla="*/ 705 h 70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  <a:close/>
                    <a:moveTo>
                      <a:pt x="212" y="286"/>
                    </a:moveTo>
                    <a:lnTo>
                      <a:pt x="323" y="286"/>
                    </a:lnTo>
                    <a:lnTo>
                      <a:pt x="379" y="277"/>
                    </a:lnTo>
                    <a:lnTo>
                      <a:pt x="424" y="268"/>
                    </a:lnTo>
                    <a:lnTo>
                      <a:pt x="446" y="259"/>
                    </a:lnTo>
                    <a:lnTo>
                      <a:pt x="468" y="241"/>
                    </a:lnTo>
                    <a:lnTo>
                      <a:pt x="479" y="214"/>
                    </a:lnTo>
                    <a:lnTo>
                      <a:pt x="479" y="188"/>
                    </a:lnTo>
                    <a:lnTo>
                      <a:pt x="479" y="161"/>
                    </a:lnTo>
                    <a:lnTo>
                      <a:pt x="468" y="143"/>
                    </a:lnTo>
                    <a:lnTo>
                      <a:pt x="446" y="125"/>
                    </a:lnTo>
                    <a:lnTo>
                      <a:pt x="424" y="116"/>
                    </a:lnTo>
                    <a:lnTo>
                      <a:pt x="401" y="116"/>
                    </a:lnTo>
                    <a:lnTo>
                      <a:pt x="357" y="116"/>
                    </a:lnTo>
                    <a:lnTo>
                      <a:pt x="245" y="116"/>
                    </a:lnTo>
                    <a:lnTo>
                      <a:pt x="212" y="286"/>
                    </a:lnTo>
                    <a:close/>
                    <a:moveTo>
                      <a:pt x="156" y="589"/>
                    </a:moveTo>
                    <a:lnTo>
                      <a:pt x="290" y="589"/>
                    </a:lnTo>
                    <a:lnTo>
                      <a:pt x="357" y="589"/>
                    </a:lnTo>
                    <a:lnTo>
                      <a:pt x="401" y="580"/>
                    </a:lnTo>
                    <a:lnTo>
                      <a:pt x="424" y="562"/>
                    </a:lnTo>
                    <a:lnTo>
                      <a:pt x="446" y="545"/>
                    </a:lnTo>
                    <a:lnTo>
                      <a:pt x="457" y="518"/>
                    </a:lnTo>
                    <a:lnTo>
                      <a:pt x="457" y="482"/>
                    </a:lnTo>
                    <a:lnTo>
                      <a:pt x="446" y="455"/>
                    </a:lnTo>
                    <a:lnTo>
                      <a:pt x="435" y="429"/>
                    </a:lnTo>
                    <a:lnTo>
                      <a:pt x="401" y="411"/>
                    </a:lnTo>
                    <a:lnTo>
                      <a:pt x="357" y="402"/>
                    </a:lnTo>
                    <a:lnTo>
                      <a:pt x="189" y="402"/>
                    </a:lnTo>
                    <a:lnTo>
                      <a:pt x="156" y="5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3"/>
                  <a:gd name="T67" fmla="*/ 0 h 705"/>
                  <a:gd name="T68" fmla="*/ 613 w 613"/>
                  <a:gd name="T69" fmla="*/ 705 h 70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auto">
              <a:xfrm>
                <a:off x="1604" y="3156"/>
                <a:ext cx="268" cy="197"/>
              </a:xfrm>
              <a:custGeom>
                <a:avLst/>
                <a:gdLst>
                  <a:gd name="T0" fmla="*/ 0 w 268"/>
                  <a:gd name="T1" fmla="*/ 197 h 197"/>
                  <a:gd name="T2" fmla="*/ 45 w 268"/>
                  <a:gd name="T3" fmla="*/ 197 h 197"/>
                  <a:gd name="T4" fmla="*/ 134 w 268"/>
                  <a:gd name="T5" fmla="*/ 197 h 197"/>
                  <a:gd name="T6" fmla="*/ 189 w 268"/>
                  <a:gd name="T7" fmla="*/ 188 h 197"/>
                  <a:gd name="T8" fmla="*/ 212 w 268"/>
                  <a:gd name="T9" fmla="*/ 170 h 197"/>
                  <a:gd name="T10" fmla="*/ 245 w 268"/>
                  <a:gd name="T11" fmla="*/ 143 h 197"/>
                  <a:gd name="T12" fmla="*/ 256 w 268"/>
                  <a:gd name="T13" fmla="*/ 107 h 197"/>
                  <a:gd name="T14" fmla="*/ 268 w 268"/>
                  <a:gd name="T15" fmla="*/ 72 h 197"/>
                  <a:gd name="T16" fmla="*/ 256 w 268"/>
                  <a:gd name="T17" fmla="*/ 45 h 197"/>
                  <a:gd name="T18" fmla="*/ 256 w 268"/>
                  <a:gd name="T19" fmla="*/ 27 h 197"/>
                  <a:gd name="T20" fmla="*/ 234 w 268"/>
                  <a:gd name="T21" fmla="*/ 18 h 197"/>
                  <a:gd name="T22" fmla="*/ 223 w 268"/>
                  <a:gd name="T23" fmla="*/ 9 h 197"/>
                  <a:gd name="T24" fmla="*/ 189 w 268"/>
                  <a:gd name="T25" fmla="*/ 0 h 197"/>
                  <a:gd name="T26" fmla="*/ 134 w 268"/>
                  <a:gd name="T27" fmla="*/ 0 h 197"/>
                  <a:gd name="T28" fmla="*/ 45 w 268"/>
                  <a:gd name="T29" fmla="*/ 0 h 197"/>
                  <a:gd name="T30" fmla="*/ 0 w 268"/>
                  <a:gd name="T31" fmla="*/ 197 h 1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197"/>
                  <a:gd name="T50" fmla="*/ 268 w 268"/>
                  <a:gd name="T51" fmla="*/ 197 h 1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197">
                    <a:moveTo>
                      <a:pt x="0" y="197"/>
                    </a:moveTo>
                    <a:lnTo>
                      <a:pt x="45" y="197"/>
                    </a:lnTo>
                    <a:lnTo>
                      <a:pt x="134" y="197"/>
                    </a:lnTo>
                    <a:lnTo>
                      <a:pt x="189" y="188"/>
                    </a:lnTo>
                    <a:lnTo>
                      <a:pt x="212" y="170"/>
                    </a:lnTo>
                    <a:lnTo>
                      <a:pt x="245" y="143"/>
                    </a:lnTo>
                    <a:lnTo>
                      <a:pt x="256" y="107"/>
                    </a:lnTo>
                    <a:lnTo>
                      <a:pt x="268" y="72"/>
                    </a:lnTo>
                    <a:lnTo>
                      <a:pt x="256" y="45"/>
                    </a:lnTo>
                    <a:lnTo>
                      <a:pt x="256" y="27"/>
                    </a:lnTo>
                    <a:lnTo>
                      <a:pt x="234" y="18"/>
                    </a:lnTo>
                    <a:lnTo>
                      <a:pt x="223" y="9"/>
                    </a:lnTo>
                    <a:lnTo>
                      <a:pt x="189" y="0"/>
                    </a:lnTo>
                    <a:lnTo>
                      <a:pt x="134" y="0"/>
                    </a:lnTo>
                    <a:lnTo>
                      <a:pt x="45" y="0"/>
                    </a:lnTo>
                    <a:lnTo>
                      <a:pt x="0" y="19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3"/>
                  <a:gd name="T85" fmla="*/ 0 h 705"/>
                  <a:gd name="T86" fmla="*/ 613 w 613"/>
                  <a:gd name="T87" fmla="*/ 705 h 70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auto">
              <a:xfrm>
                <a:off x="4202" y="3156"/>
                <a:ext cx="267" cy="170"/>
              </a:xfrm>
              <a:custGeom>
                <a:avLst/>
                <a:gdLst>
                  <a:gd name="T0" fmla="*/ 0 w 267"/>
                  <a:gd name="T1" fmla="*/ 170 h 170"/>
                  <a:gd name="T2" fmla="*/ 111 w 267"/>
                  <a:gd name="T3" fmla="*/ 170 h 170"/>
                  <a:gd name="T4" fmla="*/ 167 w 267"/>
                  <a:gd name="T5" fmla="*/ 161 h 170"/>
                  <a:gd name="T6" fmla="*/ 212 w 267"/>
                  <a:gd name="T7" fmla="*/ 152 h 170"/>
                  <a:gd name="T8" fmla="*/ 234 w 267"/>
                  <a:gd name="T9" fmla="*/ 143 h 170"/>
                  <a:gd name="T10" fmla="*/ 256 w 267"/>
                  <a:gd name="T11" fmla="*/ 125 h 170"/>
                  <a:gd name="T12" fmla="*/ 267 w 267"/>
                  <a:gd name="T13" fmla="*/ 98 h 170"/>
                  <a:gd name="T14" fmla="*/ 267 w 267"/>
                  <a:gd name="T15" fmla="*/ 72 h 170"/>
                  <a:gd name="T16" fmla="*/ 267 w 267"/>
                  <a:gd name="T17" fmla="*/ 45 h 170"/>
                  <a:gd name="T18" fmla="*/ 256 w 267"/>
                  <a:gd name="T19" fmla="*/ 27 h 170"/>
                  <a:gd name="T20" fmla="*/ 234 w 267"/>
                  <a:gd name="T21" fmla="*/ 9 h 170"/>
                  <a:gd name="T22" fmla="*/ 212 w 267"/>
                  <a:gd name="T23" fmla="*/ 0 h 170"/>
                  <a:gd name="T24" fmla="*/ 189 w 267"/>
                  <a:gd name="T25" fmla="*/ 0 h 170"/>
                  <a:gd name="T26" fmla="*/ 145 w 267"/>
                  <a:gd name="T27" fmla="*/ 0 h 170"/>
                  <a:gd name="T28" fmla="*/ 33 w 267"/>
                  <a:gd name="T29" fmla="*/ 0 h 170"/>
                  <a:gd name="T30" fmla="*/ 0 w 267"/>
                  <a:gd name="T31" fmla="*/ 170 h 17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7"/>
                  <a:gd name="T49" fmla="*/ 0 h 170"/>
                  <a:gd name="T50" fmla="*/ 267 w 267"/>
                  <a:gd name="T51" fmla="*/ 170 h 17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7" h="170">
                    <a:moveTo>
                      <a:pt x="0" y="170"/>
                    </a:moveTo>
                    <a:lnTo>
                      <a:pt x="111" y="170"/>
                    </a:lnTo>
                    <a:lnTo>
                      <a:pt x="167" y="161"/>
                    </a:lnTo>
                    <a:lnTo>
                      <a:pt x="212" y="152"/>
                    </a:lnTo>
                    <a:lnTo>
                      <a:pt x="234" y="143"/>
                    </a:lnTo>
                    <a:lnTo>
                      <a:pt x="256" y="125"/>
                    </a:lnTo>
                    <a:lnTo>
                      <a:pt x="267" y="98"/>
                    </a:lnTo>
                    <a:lnTo>
                      <a:pt x="267" y="72"/>
                    </a:lnTo>
                    <a:lnTo>
                      <a:pt x="267" y="45"/>
                    </a:lnTo>
                    <a:lnTo>
                      <a:pt x="256" y="27"/>
                    </a:lnTo>
                    <a:lnTo>
                      <a:pt x="234" y="9"/>
                    </a:lnTo>
                    <a:lnTo>
                      <a:pt x="212" y="0"/>
                    </a:lnTo>
                    <a:lnTo>
                      <a:pt x="189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170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auto">
              <a:xfrm>
                <a:off x="4146" y="3442"/>
                <a:ext cx="301" cy="187"/>
              </a:xfrm>
              <a:custGeom>
                <a:avLst/>
                <a:gdLst>
                  <a:gd name="T0" fmla="*/ 0 w 301"/>
                  <a:gd name="T1" fmla="*/ 187 h 187"/>
                  <a:gd name="T2" fmla="*/ 134 w 301"/>
                  <a:gd name="T3" fmla="*/ 187 h 187"/>
                  <a:gd name="T4" fmla="*/ 201 w 301"/>
                  <a:gd name="T5" fmla="*/ 187 h 187"/>
                  <a:gd name="T6" fmla="*/ 245 w 301"/>
                  <a:gd name="T7" fmla="*/ 178 h 187"/>
                  <a:gd name="T8" fmla="*/ 268 w 301"/>
                  <a:gd name="T9" fmla="*/ 160 h 187"/>
                  <a:gd name="T10" fmla="*/ 290 w 301"/>
                  <a:gd name="T11" fmla="*/ 143 h 187"/>
                  <a:gd name="T12" fmla="*/ 301 w 301"/>
                  <a:gd name="T13" fmla="*/ 116 h 187"/>
                  <a:gd name="T14" fmla="*/ 301 w 301"/>
                  <a:gd name="T15" fmla="*/ 80 h 187"/>
                  <a:gd name="T16" fmla="*/ 290 w 301"/>
                  <a:gd name="T17" fmla="*/ 53 h 187"/>
                  <a:gd name="T18" fmla="*/ 279 w 301"/>
                  <a:gd name="T19" fmla="*/ 27 h 187"/>
                  <a:gd name="T20" fmla="*/ 245 w 301"/>
                  <a:gd name="T21" fmla="*/ 9 h 187"/>
                  <a:gd name="T22" fmla="*/ 201 w 301"/>
                  <a:gd name="T23" fmla="*/ 0 h 187"/>
                  <a:gd name="T24" fmla="*/ 33 w 301"/>
                  <a:gd name="T25" fmla="*/ 0 h 187"/>
                  <a:gd name="T26" fmla="*/ 0 w 301"/>
                  <a:gd name="T27" fmla="*/ 187 h 18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87"/>
                  <a:gd name="T44" fmla="*/ 301 w 301"/>
                  <a:gd name="T45" fmla="*/ 187 h 18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87">
                    <a:moveTo>
                      <a:pt x="0" y="187"/>
                    </a:moveTo>
                    <a:lnTo>
                      <a:pt x="134" y="187"/>
                    </a:lnTo>
                    <a:lnTo>
                      <a:pt x="201" y="187"/>
                    </a:lnTo>
                    <a:lnTo>
                      <a:pt x="245" y="178"/>
                    </a:lnTo>
                    <a:lnTo>
                      <a:pt x="268" y="160"/>
                    </a:lnTo>
                    <a:lnTo>
                      <a:pt x="290" y="143"/>
                    </a:lnTo>
                    <a:lnTo>
                      <a:pt x="301" y="116"/>
                    </a:lnTo>
                    <a:lnTo>
                      <a:pt x="301" y="80"/>
                    </a:lnTo>
                    <a:lnTo>
                      <a:pt x="290" y="53"/>
                    </a:lnTo>
                    <a:lnTo>
                      <a:pt x="279" y="27"/>
                    </a:lnTo>
                    <a:lnTo>
                      <a:pt x="245" y="9"/>
                    </a:lnTo>
                    <a:lnTo>
                      <a:pt x="201" y="0"/>
                    </a:lnTo>
                    <a:lnTo>
                      <a:pt x="33" y="0"/>
                    </a:lnTo>
                    <a:lnTo>
                      <a:pt x="0" y="18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/>
            </p:nvSpPr>
            <p:spPr bwMode="auto">
              <a:xfrm>
                <a:off x="623" y="145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>
                <a:off x="623" y="144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1" name="Line 37"/>
              <p:cNvSpPr>
                <a:spLocks noChangeShapeType="1"/>
              </p:cNvSpPr>
              <p:nvPr/>
            </p:nvSpPr>
            <p:spPr bwMode="auto">
              <a:xfrm>
                <a:off x="623" y="153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2" name="Line 38"/>
              <p:cNvSpPr>
                <a:spLocks noChangeShapeType="1"/>
              </p:cNvSpPr>
              <p:nvPr/>
            </p:nvSpPr>
            <p:spPr bwMode="auto">
              <a:xfrm>
                <a:off x="623" y="1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3" name="Line 39"/>
              <p:cNvSpPr>
                <a:spLocks noChangeShapeType="1"/>
              </p:cNvSpPr>
              <p:nvPr/>
            </p:nvSpPr>
            <p:spPr bwMode="auto">
              <a:xfrm>
                <a:off x="623" y="160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623" y="15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623" y="168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623" y="166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623" y="175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8" name="Line 44"/>
              <p:cNvSpPr>
                <a:spLocks noChangeShapeType="1"/>
              </p:cNvSpPr>
              <p:nvPr/>
            </p:nvSpPr>
            <p:spPr bwMode="auto">
              <a:xfrm>
                <a:off x="623" y="173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9" name="Line 45"/>
              <p:cNvSpPr>
                <a:spLocks noChangeShapeType="1"/>
              </p:cNvSpPr>
              <p:nvPr/>
            </p:nvSpPr>
            <p:spPr bwMode="auto">
              <a:xfrm>
                <a:off x="623" y="1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>
                <a:off x="623" y="18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1" name="Line 47"/>
              <p:cNvSpPr>
                <a:spLocks noChangeShapeType="1"/>
              </p:cNvSpPr>
              <p:nvPr/>
            </p:nvSpPr>
            <p:spPr bwMode="auto">
              <a:xfrm>
                <a:off x="634" y="192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2" name="Line 48"/>
              <p:cNvSpPr>
                <a:spLocks noChangeShapeType="1"/>
              </p:cNvSpPr>
              <p:nvPr/>
            </p:nvSpPr>
            <p:spPr bwMode="auto">
              <a:xfrm>
                <a:off x="623" y="190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3" name="Line 49"/>
              <p:cNvSpPr>
                <a:spLocks noChangeShapeType="1"/>
              </p:cNvSpPr>
              <p:nvPr/>
            </p:nvSpPr>
            <p:spPr bwMode="auto">
              <a:xfrm>
                <a:off x="634" y="199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4" name="Line 50"/>
              <p:cNvSpPr>
                <a:spLocks noChangeShapeType="1"/>
              </p:cNvSpPr>
              <p:nvPr/>
            </p:nvSpPr>
            <p:spPr bwMode="auto">
              <a:xfrm>
                <a:off x="623" y="197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5" name="Line 51"/>
              <p:cNvSpPr>
                <a:spLocks noChangeShapeType="1"/>
              </p:cNvSpPr>
              <p:nvPr/>
            </p:nvSpPr>
            <p:spPr bwMode="auto">
              <a:xfrm>
                <a:off x="634" y="207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623" y="20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634" y="215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8" name="Line 54"/>
              <p:cNvSpPr>
                <a:spLocks noChangeShapeType="1"/>
              </p:cNvSpPr>
              <p:nvPr/>
            </p:nvSpPr>
            <p:spPr bwMode="auto">
              <a:xfrm>
                <a:off x="623" y="213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9" name="Line 55"/>
              <p:cNvSpPr>
                <a:spLocks noChangeShapeType="1"/>
              </p:cNvSpPr>
              <p:nvPr/>
            </p:nvSpPr>
            <p:spPr bwMode="auto">
              <a:xfrm>
                <a:off x="634" y="222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0" name="Line 56"/>
              <p:cNvSpPr>
                <a:spLocks noChangeShapeType="1"/>
              </p:cNvSpPr>
              <p:nvPr/>
            </p:nvSpPr>
            <p:spPr bwMode="auto">
              <a:xfrm>
                <a:off x="623" y="22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1" name="Line 57"/>
              <p:cNvSpPr>
                <a:spLocks noChangeShapeType="1"/>
              </p:cNvSpPr>
              <p:nvPr/>
            </p:nvSpPr>
            <p:spPr bwMode="auto">
              <a:xfrm>
                <a:off x="634" y="230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2" name="Line 58"/>
              <p:cNvSpPr>
                <a:spLocks noChangeShapeType="1"/>
              </p:cNvSpPr>
              <p:nvPr/>
            </p:nvSpPr>
            <p:spPr bwMode="auto">
              <a:xfrm>
                <a:off x="623" y="229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623" y="238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4" name="Line 60"/>
              <p:cNvSpPr>
                <a:spLocks noChangeShapeType="1"/>
              </p:cNvSpPr>
              <p:nvPr/>
            </p:nvSpPr>
            <p:spPr bwMode="auto">
              <a:xfrm>
                <a:off x="623" y="237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auto">
              <a:xfrm>
                <a:off x="623" y="246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6" name="Line 62"/>
              <p:cNvSpPr>
                <a:spLocks noChangeShapeType="1"/>
              </p:cNvSpPr>
              <p:nvPr/>
            </p:nvSpPr>
            <p:spPr bwMode="auto">
              <a:xfrm>
                <a:off x="623" y="244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7" name="Line 63"/>
              <p:cNvSpPr>
                <a:spLocks noChangeShapeType="1"/>
              </p:cNvSpPr>
              <p:nvPr/>
            </p:nvSpPr>
            <p:spPr bwMode="auto">
              <a:xfrm>
                <a:off x="623" y="253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8" name="Line 64"/>
              <p:cNvSpPr>
                <a:spLocks noChangeShapeType="1"/>
              </p:cNvSpPr>
              <p:nvPr/>
            </p:nvSpPr>
            <p:spPr bwMode="auto">
              <a:xfrm>
                <a:off x="623" y="2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623" y="261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3" y="259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623" y="268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623" y="266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623" y="276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623" y="274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634" y="285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623" y="2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7" name="Line 73"/>
              <p:cNvSpPr>
                <a:spLocks noChangeShapeType="1"/>
              </p:cNvSpPr>
              <p:nvPr/>
            </p:nvSpPr>
            <p:spPr bwMode="auto">
              <a:xfrm>
                <a:off x="634" y="292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623" y="290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634" y="300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623" y="298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634" y="30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623" y="306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634" y="315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623" y="313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5" name="Line 81"/>
              <p:cNvSpPr>
                <a:spLocks noChangeShapeType="1"/>
              </p:cNvSpPr>
              <p:nvPr/>
            </p:nvSpPr>
            <p:spPr bwMode="auto">
              <a:xfrm>
                <a:off x="634" y="323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623" y="321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623" y="33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612" y="329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623" y="339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612" y="337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623" y="348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623" y="346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3" name="Line 89"/>
              <p:cNvSpPr>
                <a:spLocks noChangeShapeType="1"/>
              </p:cNvSpPr>
              <p:nvPr/>
            </p:nvSpPr>
            <p:spPr bwMode="auto">
              <a:xfrm>
                <a:off x="623" y="35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623" y="354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623" y="362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623" y="362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623" y="37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623" y="369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623" y="378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623" y="377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391" name="Rectangle 98"/>
            <p:cNvSpPr>
              <a:spLocks noChangeArrowheads="1"/>
            </p:cNvSpPr>
            <p:nvPr/>
          </p:nvSpPr>
          <p:spPr bwMode="auto">
            <a:xfrm>
              <a:off x="567" y="1403"/>
              <a:ext cx="40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5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pt-BR"/>
            </a:p>
          </p:txBody>
        </p:sp>
      </p:grp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 idx="4294967295"/>
          </p:nvPr>
        </p:nvSpPr>
        <p:spPr>
          <a:xfrm>
            <a:off x="1043608" y="357188"/>
            <a:ext cx="7272808" cy="1643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/>
              <a:t>COMPARATIVO RECEITA – 2022/2023</a:t>
            </a:r>
            <a:br>
              <a:rPr lang="pt-BR" sz="3600" dirty="0"/>
            </a:br>
            <a:r>
              <a:rPr lang="pt-BR" sz="3600" dirty="0"/>
              <a:t>MAIO A AGOSTO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78380"/>
              </p:ext>
            </p:extLst>
          </p:nvPr>
        </p:nvGraphicFramePr>
        <p:xfrm>
          <a:off x="500034" y="2500306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708.681,25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724.370,34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647.526,95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796.348,16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620.091,56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784.306,16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633.069,41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1.117.508,30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2.609.369,17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3.422.532,96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/>
              <a:t>R E C E I T A 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690480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843306"/>
              </p:ext>
            </p:extLst>
          </p:nvPr>
        </p:nvGraphicFramePr>
        <p:xfrm>
          <a:off x="457200" y="1481138"/>
          <a:ext cx="8229601" cy="418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Arrecadado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Percentual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Primeiro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1.837.000,00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1.321.139,90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71,92%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1.590.318,42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86,78%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Terceiro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1.520.718,50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82,98%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Quarto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1.901.814,46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103,77%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1.832.600,00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11.000.000,00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Metas de Arrecadação</a:t>
            </a:r>
          </a:p>
        </p:txBody>
      </p:sp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858250" cy="76812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  Analise da Meta de Arrecadação</a:t>
            </a:r>
          </a:p>
        </p:txBody>
      </p:sp>
      <p:sp>
        <p:nvSpPr>
          <p:cNvPr id="23555" name="Subtítulo 2"/>
          <p:cNvSpPr>
            <a:spLocks noGrp="1"/>
          </p:cNvSpPr>
          <p:nvPr>
            <p:ph type="subTitle" idx="4294967295"/>
          </p:nvPr>
        </p:nvSpPr>
        <p:spPr>
          <a:xfrm>
            <a:off x="179512" y="1196752"/>
            <a:ext cx="8569325" cy="5256584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dirty="0"/>
              <a:t>  </a:t>
            </a:r>
            <a:r>
              <a:rPr lang="pt-BR" sz="2400" dirty="0"/>
              <a:t>A Variação de Arrecadação no IPSEMB em relação ao valor previsto, foi: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Primeiro bimestre a menor   28,08%</a:t>
            </a:r>
            <a:endParaRPr lang="pt-BR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Segundo bimestre a menor   13,22%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Terceiro bimestre a menor    17,02%</a:t>
            </a:r>
          </a:p>
          <a:p>
            <a:pPr>
              <a:buFont typeface="Wingdings" pitchFamily="2" charset="2"/>
              <a:buChar char="ü"/>
            </a:pPr>
            <a:r>
              <a:rPr lang="pt-BR" sz="2400" dirty="0"/>
              <a:t>Quarto bimestre a maior        3,77%</a:t>
            </a:r>
          </a:p>
          <a:p>
            <a:pPr eaLnBrk="1" hangingPunct="1">
              <a:buFont typeface="Wingdings" pitchFamily="2" charset="2"/>
              <a:buChar char="ü"/>
            </a:pPr>
            <a:endParaRPr lang="pt-BR" sz="2400" dirty="0"/>
          </a:p>
          <a:p>
            <a:pPr eaLnBrk="1" hangingPunct="1">
              <a:buNone/>
            </a:pPr>
            <a:endParaRPr lang="pt-BR" sz="2400" dirty="0"/>
          </a:p>
          <a:p>
            <a:pPr eaLnBrk="1" hangingPunct="1">
              <a:buNone/>
            </a:pPr>
            <a:endParaRPr lang="pt-BR" sz="2400" dirty="0"/>
          </a:p>
          <a:p>
            <a:pPr algn="ctr" eaLnBrk="1" hangingPunct="1">
              <a:buNone/>
            </a:pPr>
            <a:r>
              <a:rPr lang="pt-BR" sz="2400" dirty="0"/>
              <a:t>VALOR EM REAIS ARRECADADO A MENOR PELO INSTITUTO EM RELAÇÃO A PREVISÃO ORÇAMENTÁRIA PARA O SEGUNDO QUADRIMESTRE:</a:t>
            </a:r>
          </a:p>
          <a:p>
            <a:pPr algn="ctr" eaLnBrk="1" hangingPunct="1">
              <a:buNone/>
            </a:pPr>
            <a:r>
              <a:rPr lang="pt-BR" sz="2400" dirty="0"/>
              <a:t>R$242.667,04</a:t>
            </a:r>
          </a:p>
          <a:p>
            <a:pPr eaLnBrk="1" hangingPunct="1"/>
            <a:endParaRPr lang="pt-BR" b="1" dirty="0"/>
          </a:p>
          <a:p>
            <a:pPr eaLnBrk="1" hangingPunct="1"/>
            <a:endParaRPr lang="pt-BR" dirty="0"/>
          </a:p>
        </p:txBody>
      </p:sp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4762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</a:t>
            </a:r>
          </a:p>
        </p:txBody>
      </p:sp>
      <p:sp>
        <p:nvSpPr>
          <p:cNvPr id="3" name="Rectangle 5"/>
          <p:cNvSpPr txBox="1">
            <a:spLocks/>
          </p:cNvSpPr>
          <p:nvPr/>
        </p:nvSpPr>
        <p:spPr>
          <a:xfrm>
            <a:off x="611188" y="1628775"/>
            <a:ext cx="7993062" cy="4010025"/>
          </a:xfrm>
          <a:prstGeom prst="rect">
            <a:avLst/>
          </a:prstGeom>
        </p:spPr>
        <p:txBody>
          <a:bodyPr/>
          <a:lstStyle/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Empenhado: </a:t>
            </a:r>
            <a:r>
              <a:rPr lang="pt-BR" sz="2700" dirty="0">
                <a:latin typeface="+mn-lt"/>
              </a:rPr>
              <a:t>Intenção de Compra de materiais, serviços e investimentos;</a:t>
            </a:r>
          </a:p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>
                <a:latin typeface="+mn-lt"/>
              </a:rPr>
              <a:t>   Obs.: No valor Empenhado consta o valor global de contratos e licitações públicas.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Liquidado: </a:t>
            </a:r>
            <a:r>
              <a:rPr lang="pt-BR" sz="2700" dirty="0">
                <a:latin typeface="+mn-lt"/>
              </a:rPr>
              <a:t> Ato de entrega da Mercadoria e/ou Serviço.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</p:txBody>
      </p:sp>
    </p:spTree>
  </p:cSld>
  <p:clrMapOvr>
    <a:masterClrMapping/>
  </p:clrMapOvr>
  <p:transition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333375"/>
            <a:ext cx="871378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e Liquidada de MAI A AGO/2023</a:t>
            </a:r>
          </a:p>
        </p:txBody>
      </p:sp>
      <p:sp>
        <p:nvSpPr>
          <p:cNvPr id="4" name="Rectangle 5"/>
          <p:cNvSpPr txBox="1">
            <a:spLocks/>
          </p:cNvSpPr>
          <p:nvPr/>
        </p:nvSpPr>
        <p:spPr>
          <a:xfrm>
            <a:off x="285750" y="1628800"/>
            <a:ext cx="8501063" cy="3943340"/>
          </a:xfrm>
          <a:prstGeom prst="rect">
            <a:avLst/>
          </a:prstGeom>
        </p:spPr>
        <p:txBody>
          <a:bodyPr/>
          <a:lstStyle/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Empenhado:                     3.538.356,48                 </a:t>
            </a:r>
            <a:endParaRPr lang="pt-BR" sz="2800" b="1" dirty="0">
              <a:latin typeface="+mn-lt"/>
            </a:endParaRPr>
          </a:p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Liquidado:                        3.598.130,06</a:t>
            </a:r>
            <a:endParaRPr lang="pt-BR" sz="2800" b="1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 Saldo a Liquidar:                            56.107,17             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	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   SALDO a liquidar, ou seja, todos serviços e compra de mercadorias que não foram executados e/ou entregues ao IPSEMB até 31/08/2023.</a:t>
            </a:r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108009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 de MAIO A AGOSTO/2023</a:t>
            </a:r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355400"/>
              </p:ext>
            </p:extLst>
          </p:nvPr>
        </p:nvGraphicFramePr>
        <p:xfrm>
          <a:off x="755576" y="2654126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882.994,03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886.550,62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882.021,35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886.790,48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3.538.356,48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620713"/>
            <a:ext cx="7772400" cy="100808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– MAIO A AGOSTO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/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2023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99585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468313" y="620713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MAIO A AGOSTO/2023</a:t>
            </a:r>
          </a:p>
        </p:txBody>
      </p:sp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212837"/>
              </p:ext>
            </p:extLst>
          </p:nvPr>
        </p:nvGraphicFramePr>
        <p:xfrm>
          <a:off x="755576" y="2564903"/>
          <a:ext cx="7848872" cy="19124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682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895.368,28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95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902.244,64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898.433,28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902.083,86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3.598.130,06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93607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MAIO A AGOSTO/2023</a:t>
            </a:r>
            <a:endParaRPr lang="pt-BR" sz="2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329547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1"/>
          <p:cNvSpPr>
            <a:spLocks noChangeArrowheads="1"/>
          </p:cNvSpPr>
          <p:nvPr/>
        </p:nvSpPr>
        <p:spPr bwMode="auto">
          <a:xfrm>
            <a:off x="2286000" y="1790700"/>
            <a:ext cx="457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/>
          </a:p>
          <a:p>
            <a:pPr algn="just">
              <a:lnSpc>
                <a:spcPct val="150000"/>
              </a:lnSpc>
            </a:pPr>
            <a:r>
              <a:rPr lang="pt-BR"/>
              <a:t>	</a:t>
            </a:r>
          </a:p>
        </p:txBody>
      </p:sp>
      <p:sp>
        <p:nvSpPr>
          <p:cNvPr id="3" name="Retângulo 2"/>
          <p:cNvSpPr/>
          <p:nvPr/>
        </p:nvSpPr>
        <p:spPr>
          <a:xfrm>
            <a:off x="395288" y="1989138"/>
            <a:ext cx="8497887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sz="2000" dirty="0">
                <a:latin typeface="+mj-lt"/>
              </a:rPr>
              <a:t>VANUSA CRISTINA DA SILVA CARDOSO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r>
              <a:rPr lang="pt-BR" sz="2000" b="1" dirty="0">
                <a:latin typeface="+mj-lt"/>
              </a:rPr>
              <a:t>PRESIDENTE DO CONSELHO DIRETOR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latin typeface="+mj-lt"/>
              </a:rPr>
              <a:t>VALQUIRIA APARECIDA PIMENTA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latin typeface="+mj-lt"/>
              </a:rPr>
              <a:t>SUPERINTENDENTE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/>
              <a:t>ANGELA MARIA FERREIRA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/>
              <a:t>CONTADORA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2988" y="692150"/>
            <a:ext cx="67691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latin typeface="+mj-lt"/>
              </a:rPr>
              <a:t>ADMINISTRAÇÃO GERAL - IPSEMB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>
          <a:xfrm>
            <a:off x="457200" y="476672"/>
            <a:ext cx="8229600" cy="100811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Comparativo entre Receita Arrecadada, Despesa Empenhada e Liquidada –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/2023</a:t>
            </a:r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326652"/>
              </p:ext>
            </p:extLst>
          </p:nvPr>
        </p:nvGraphicFramePr>
        <p:xfrm>
          <a:off x="681038" y="2205038"/>
          <a:ext cx="7781925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81937" imgH="1476398" progId="Excel.Sheet.8">
                  <p:embed/>
                </p:oleObj>
              </mc:Choice>
              <mc:Fallback>
                <p:oleObj name="Worksheet" r:id="rId2" imgW="7781937" imgH="1476398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038" y="2205038"/>
                        <a:ext cx="7781925" cy="1728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850" y="404813"/>
            <a:ext cx="8640763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 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CONTA APLICAÇÃO: BB PREVIDENCIARIO RENDA FIXA IRF-M1 TITULOS PUBLICOS FUNDO DE  INVESTIMENTOS</a:t>
            </a:r>
            <a:endParaRPr lang="pt-BR" dirty="0">
              <a:latin typeface="+mj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554073"/>
              </p:ext>
            </p:extLst>
          </p:nvPr>
        </p:nvGraphicFramePr>
        <p:xfrm>
          <a:off x="755576" y="1988840"/>
          <a:ext cx="7776864" cy="332791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6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13.504,32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13.600,48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10.403,20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9.388,96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46.896,96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no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182.093,08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650" y="333375"/>
            <a:ext cx="7993063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MAIO A AGOSTO/2023 BB PREVIDENCIARIO RENDA FIXA IRF-M1 TITULOS PUBLICOS FUNDO DE  INVESTIMENTOS </a:t>
            </a:r>
            <a:endParaRPr lang="pt-BR" sz="2200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827822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288" y="260350"/>
            <a:ext cx="84978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263026"/>
              </p:ext>
            </p:extLst>
          </p:nvPr>
        </p:nvGraphicFramePr>
        <p:xfrm>
          <a:off x="755576" y="1628800"/>
          <a:ext cx="7848872" cy="396046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6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44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696,30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699,02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842,63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961,20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3.199,15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85.296,17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2988" y="333375"/>
            <a:ext cx="7345362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88259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3265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842540"/>
              </p:ext>
            </p:extLst>
          </p:nvPr>
        </p:nvGraphicFramePr>
        <p:xfrm>
          <a:off x="611560" y="1556792"/>
          <a:ext cx="7920880" cy="37601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9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342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1.343,61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2.281,09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2.124,04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1.310,90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7.059,64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661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226.984,86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26064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6673707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562293"/>
              </p:ext>
            </p:extLst>
          </p:nvPr>
        </p:nvGraphicFramePr>
        <p:xfrm>
          <a:off x="539552" y="1740255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507,60</a:t>
                      </a:r>
                      <a:endParaRPr lang="pt-BR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1.336,17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1.248,90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987,95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4.080,62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134.633,66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63635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XXI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40513"/>
              </p:ext>
            </p:extLst>
          </p:nvPr>
        </p:nvGraphicFramePr>
        <p:xfrm>
          <a:off x="683568" y="1700809"/>
          <a:ext cx="7776864" cy="3384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7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9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461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-10,57</a:t>
                      </a:r>
                      <a:endParaRPr lang="pt-BR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1.094,72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1.254,66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1.072,82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3.411,63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117.697,62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476672"/>
            <a:ext cx="7416824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MAIO A AGOSTO 2023</a:t>
            </a:r>
            <a:endParaRPr lang="pt-BR" sz="2800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79512" y="2453341"/>
            <a:ext cx="856895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b="1" u="sng" dirty="0">
                <a:latin typeface="+mj-lt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EMBROS DO CONSELHO DIRETOR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TITULARES</a:t>
            </a: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VANUSA CRISTINA DA SILVA CARDOSO (Presidente)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EDILENE APARECIDA MARTINS TRANCHES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LUCIENE LINDALVA DOS SANTOS VIEIRA (Titular)</a:t>
            </a:r>
          </a:p>
          <a:p>
            <a:pPr algn="ctr" eaLnBrk="0" hangingPunct="0"/>
            <a:r>
              <a:rPr lang="pt-BR" dirty="0">
                <a:latin typeface="+mj-lt"/>
                <a:ea typeface="Calibri" pitchFamily="34" charset="0"/>
                <a:cs typeface="Times New Roman" pitchFamily="18" charset="0"/>
              </a:rPr>
              <a:t>LUCELIA LEVINA DE FARIA FERREIRA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CAMILA MARIA PASSOS (Titular)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SUPLENTES DO CONSELHO DIRETOR</a:t>
            </a:r>
            <a:r>
              <a:rPr kumimoji="0" lang="pt-BR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TEREZINHA AMANDA DE SOUZA FARIA LIMA (Suplente)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JOSE ROBERTO MARTINS RODRIGUES (Suplente)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XXI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469096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MAIO A AGOSTO/2023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272661"/>
              </p:ext>
            </p:extLst>
          </p:nvPr>
        </p:nvGraphicFramePr>
        <p:xfrm>
          <a:off x="714348" y="1844824"/>
          <a:ext cx="7429552" cy="31563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61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44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3.907,75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4.073,07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3.812,01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04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3.994,24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5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15.787,07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089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363.623,70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MAIO A AGOSTO/2023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979672"/>
              </p:ext>
            </p:extLst>
          </p:nvPr>
        </p:nvGraphicFramePr>
        <p:xfrm>
          <a:off x="1571604" y="2000240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15792"/>
              </p:ext>
            </p:extLst>
          </p:nvPr>
        </p:nvGraphicFramePr>
        <p:xfrm>
          <a:off x="539552" y="1988840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116959197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1810130336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43.132,31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399186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105.607,41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95693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98.781,97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4211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78.152,56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229104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325.674,25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16037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10.658.862,89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52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65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979199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4475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3000059-F280-3CB0-F835-6BAF59EF2D4F}"/>
              </a:ext>
            </a:extLst>
          </p:cNvPr>
          <p:cNvSpPr txBox="1"/>
          <p:nvPr/>
        </p:nvSpPr>
        <p:spPr>
          <a:xfrm>
            <a:off x="503548" y="548680"/>
            <a:ext cx="81369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B96683E-F61F-5F0A-ED81-3A4DE6303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896617"/>
              </p:ext>
            </p:extLst>
          </p:nvPr>
        </p:nvGraphicFramePr>
        <p:xfrm>
          <a:off x="457200" y="2135325"/>
          <a:ext cx="7848872" cy="35419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341090005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1123125726"/>
                    </a:ext>
                  </a:extLst>
                </a:gridCol>
              </a:tblGrid>
              <a:tr h="51873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558,29</a:t>
                      </a:r>
                      <a:endParaRPr lang="pt-BR" sz="18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7918556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540,79</a:t>
                      </a:r>
                      <a:endParaRPr lang="pt-BR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1364292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487,14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608655"/>
                  </a:ext>
                </a:extLst>
              </a:tr>
              <a:tr h="56899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340,84</a:t>
                      </a:r>
                      <a:endParaRPr lang="pt-BR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9804944"/>
                  </a:ext>
                </a:extLst>
              </a:tr>
              <a:tr h="6774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1.927,06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634896"/>
                  </a:ext>
                </a:extLst>
              </a:tr>
              <a:tr h="638699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AGOSTO de 2023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19.139,08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91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043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648A105-C675-9747-5D3F-A80C131ADD8A}"/>
              </a:ext>
            </a:extLst>
          </p:cNvPr>
          <p:cNvSpPr txBox="1"/>
          <p:nvPr/>
        </p:nvSpPr>
        <p:spPr>
          <a:xfrm>
            <a:off x="827584" y="476672"/>
            <a:ext cx="71287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MAIO A AGOSTO/2023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Gráfico 5">
            <a:extLst>
              <a:ext uri="{FF2B5EF4-FFF2-40B4-BE49-F238E27FC236}">
                <a16:creationId xmlns:a16="http://schemas.microsoft.com/office/drawing/2014/main" id="{D7AB44A3-DCE0-FB98-625A-BE1AA24A98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325792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8211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596319"/>
              </p:ext>
            </p:extLst>
          </p:nvPr>
        </p:nvGraphicFramePr>
        <p:xfrm>
          <a:off x="539551" y="1772815"/>
          <a:ext cx="7992889" cy="2520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12.058.824,74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11.984.425,77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11.900.172,79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14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12.140,863,59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54868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MAIO A AGOSTO/2023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476673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MAIO A AGOSTO/2023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346202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836712"/>
            <a:ext cx="7776864" cy="371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/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Total de Inativos: 238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/>
              <a:t> sendo: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 205 Aposentados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33 Pensionistas </a:t>
            </a:r>
            <a:endParaRPr lang="pt-B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347514"/>
            <a:ext cx="8352928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MAIO A AGOSTO 2023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374819" y="220486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dirty="0">
                <a:latin typeface="+mj-lt"/>
              </a:rPr>
              <a:t>MEMBROS DO CONSELHO FISCAL</a:t>
            </a:r>
            <a:endParaRPr lang="pt-BR" dirty="0">
              <a:latin typeface="+mj-lt"/>
            </a:endParaRPr>
          </a:p>
          <a:p>
            <a:pPr algn="ctr"/>
            <a:r>
              <a:rPr lang="pt-BR" b="1" dirty="0">
                <a:latin typeface="+mj-lt"/>
              </a:rPr>
              <a:t> </a:t>
            </a:r>
            <a:r>
              <a:rPr lang="pt-BR" b="1" u="sng" dirty="0">
                <a:latin typeface="+mj-lt"/>
              </a:rPr>
              <a:t>TITULARES:</a:t>
            </a:r>
            <a:r>
              <a:rPr lang="pt-BR" b="1" dirty="0">
                <a:latin typeface="+mj-lt"/>
              </a:rPr>
              <a:t>  </a:t>
            </a:r>
          </a:p>
          <a:p>
            <a:pPr algn="ctr"/>
            <a:endParaRPr lang="pt-BR" b="1" dirty="0">
              <a:latin typeface="+mj-lt"/>
            </a:endParaRPr>
          </a:p>
          <a:p>
            <a:pPr algn="ctr"/>
            <a:r>
              <a:rPr lang="pt-BR" dirty="0"/>
              <a:t>LUIZ FERNANDO CUSTODIO (Titular)</a:t>
            </a:r>
          </a:p>
          <a:p>
            <a:pPr algn="ctr"/>
            <a:r>
              <a:rPr lang="pt-BR" dirty="0"/>
              <a:t>VALDIRENE APDA FERREIRA REIS (Titular)</a:t>
            </a:r>
          </a:p>
          <a:p>
            <a:pPr algn="ctr"/>
            <a:r>
              <a:rPr lang="pt-BR" dirty="0"/>
              <a:t>MARILIA APARECIDA MACHADO (Titular)</a:t>
            </a:r>
          </a:p>
          <a:p>
            <a:pPr algn="ctr"/>
            <a:r>
              <a:rPr lang="pt-BR" dirty="0"/>
              <a:t>ROSANGELA DE FATIMA BOVO </a:t>
            </a:r>
            <a:r>
              <a:rPr lang="pt-BR" dirty="0">
                <a:latin typeface="+mj-lt"/>
              </a:rPr>
              <a:t>(Titular)</a:t>
            </a:r>
          </a:p>
          <a:p>
            <a:pPr algn="ctr"/>
            <a:endParaRPr lang="pt-BR" dirty="0"/>
          </a:p>
          <a:p>
            <a:pPr algn="ctr"/>
            <a:r>
              <a:rPr lang="pt-BR" b="1" u="sng" dirty="0">
                <a:latin typeface="+mj-lt"/>
              </a:rPr>
              <a:t>SUPLENTES DOS CONSELHO FISCAL</a:t>
            </a:r>
            <a:r>
              <a:rPr lang="pt-BR" b="1" dirty="0">
                <a:latin typeface="+mj-lt"/>
              </a:rPr>
              <a:t>:</a:t>
            </a:r>
          </a:p>
          <a:p>
            <a:pPr algn="ctr"/>
            <a:endParaRPr lang="pt-BR" dirty="0"/>
          </a:p>
          <a:p>
            <a:pPr algn="ctr"/>
            <a:r>
              <a:rPr lang="pt-BR" dirty="0">
                <a:latin typeface="+mj-lt"/>
              </a:rPr>
              <a:t>ADRIANE DE CASSIA MARTINS </a:t>
            </a:r>
            <a:r>
              <a:rPr lang="pt-BR" dirty="0"/>
              <a:t>(Suplente)</a:t>
            </a:r>
          </a:p>
          <a:p>
            <a:pPr algn="ctr"/>
            <a:r>
              <a:rPr lang="pt-BR" dirty="0"/>
              <a:t>REGIANE APARECIDA FERREIRA (Suplente)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>
              <a:latin typeface="+mj-lt"/>
            </a:endParaRPr>
          </a:p>
          <a:p>
            <a:pPr algn="ctr"/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APOSENTADOS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187035"/>
              </p:ext>
            </p:extLst>
          </p:nvPr>
        </p:nvGraphicFramePr>
        <p:xfrm>
          <a:off x="683567" y="1844823"/>
          <a:ext cx="7848873" cy="21602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7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787.814,24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4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790.090,83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788.242,83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795.031,56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PENSIONISTAS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824214"/>
              </p:ext>
            </p:extLst>
          </p:nvPr>
        </p:nvGraphicFramePr>
        <p:xfrm>
          <a:off x="755576" y="1916831"/>
          <a:ext cx="7920880" cy="249630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5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65.848,30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65.848,30</a:t>
                      </a:r>
                    </a:p>
                    <a:p>
                      <a:pPr algn="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65.848,30</a:t>
                      </a:r>
                    </a:p>
                    <a:p>
                      <a:pPr algn="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55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65.848,30</a:t>
                      </a:r>
                    </a:p>
                    <a:p>
                      <a:pPr algn="r"/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DESPESAS ADMINISTRATIVAS NO PERIODO MAIO A AGOSTO/2023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639083"/>
              </p:ext>
            </p:extLst>
          </p:nvPr>
        </p:nvGraphicFramePr>
        <p:xfrm>
          <a:off x="571472" y="2000240"/>
          <a:ext cx="7572429" cy="27677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484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Limite Mensal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84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26.650,95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11.259,78</a:t>
                      </a:r>
                      <a:endParaRPr lang="pt-BR" sz="18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26.542,30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18.585,59</a:t>
                      </a:r>
                      <a:endParaRPr lang="pt-BR" sz="18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26.454,05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20.999,54</a:t>
                      </a:r>
                      <a:endParaRPr lang="pt-B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73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  26.801,14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18.004,95</a:t>
                      </a:r>
                      <a:endParaRPr lang="pt-BR" sz="1800" b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54868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MENSAL DOS GASTOS DO IPSEMB COM APOSENTADORIAS/ PENSÕES, AUXILIO-DOENÇA E DESPESAS ADMINISTRATIVAS NO PERIODO MAIO A AGOSTO/2023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52377"/>
              </p:ext>
            </p:extLst>
          </p:nvPr>
        </p:nvGraphicFramePr>
        <p:xfrm>
          <a:off x="683567" y="2204864"/>
          <a:ext cx="7776865" cy="2160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34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10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864.922,32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874.524,72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875.090,67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9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878.884,81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188641"/>
            <a:ext cx="79914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PERIODO MAIO A AGOSTO/2023</a:t>
            </a:r>
            <a:endParaRPr lang="pt-BR" sz="2800" dirty="0">
              <a:latin typeface="+mj-lt"/>
            </a:endParaRPr>
          </a:p>
        </p:txBody>
      </p:sp>
      <p:sp useBgFill="1">
        <p:nvSpPr>
          <p:cNvPr id="3" name="Espaço Reservado para Conteúdo 4"/>
          <p:cNvSpPr txBox="1">
            <a:spLocks/>
          </p:cNvSpPr>
          <p:nvPr/>
        </p:nvSpPr>
        <p:spPr>
          <a:xfrm>
            <a:off x="428596" y="1628800"/>
            <a:ext cx="8391876" cy="4248472"/>
          </a:xfrm>
          <a:prstGeom prst="rect">
            <a:avLst/>
          </a:prstGeom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u="sng" dirty="0">
                <a:latin typeface="+mn-lt"/>
              </a:rPr>
              <a:t>Aposentadorias/Pensões do Período</a:t>
            </a:r>
          </a:p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800" u="sng" dirty="0">
              <a:latin typeface="+mn-lt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NEILA DE FATIMA TRANCHES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ADRIANA AMELIA FERNANDES RODRIGUES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109537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144" cy="359973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/>
              <a:t>	Os valores informados nesta Audiência Pública são valores do IPSEMB referente aos meses de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MAIO A AGOSTO/</a:t>
            </a: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2023</a:t>
            </a:r>
            <a:r>
              <a:rPr lang="pt-BR" dirty="0"/>
              <a:t>. São Informações Contábeis e Administrativas desta Entidade.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0" dirty="0"/>
              <a:t>Informações Gerenciais e Contábeis</a:t>
            </a: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42938"/>
            <a:ext cx="7632848" cy="12018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9459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557338"/>
            <a:ext cx="8497887" cy="43195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pt-BR" dirty="0"/>
              <a:t>	É toda entrada de dinheiro nos cofres do Instituto de Previdência. Isto acontece quando a prefeitura e a câmara repassam dinheiro para o Instituto, é o que chamamos de obrigações patronais que são geradas de maneira proporcional aos salários pagos a cada servidor.</a:t>
            </a:r>
          </a:p>
        </p:txBody>
      </p:sp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85786" y="428605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PATRONAL E ALIQUOTA ADICIONAL de MAIO A AGOSTO/2023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642881"/>
              </p:ext>
            </p:extLst>
          </p:nvPr>
        </p:nvGraphicFramePr>
        <p:xfrm>
          <a:off x="571472" y="2071678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PATRONAL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179.438,80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178.548,01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179.206,73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340.616,30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178.071,42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1.362.465,20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715.264,96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467544" y="642938"/>
            <a:ext cx="7848872" cy="10578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5363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643050"/>
            <a:ext cx="8208962" cy="409020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/>
          </a:p>
          <a:p>
            <a:pPr marL="365760" indent="-256032" algn="just" eaLnBrk="1" fontAlgn="auto" hangingPunct="1">
              <a:lnSpc>
                <a:spcPct val="1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/>
              <a:t>	</a:t>
            </a:r>
            <a:r>
              <a:rPr lang="pt-BR" sz="10800" dirty="0"/>
              <a:t>É também receita do Instituto a contribuição descontada de cada servidor. É o desconto que é demonstrado no contracheque de cada um ao receber o salário do mês. E também o rendimento gerado no banco pela aplicação destas receitas.</a:t>
            </a: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1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SEGURADO de MAIO A AGOSTO/2023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61760"/>
              </p:ext>
            </p:extLst>
          </p:nvPr>
        </p:nvGraphicFramePr>
        <p:xfrm>
          <a:off x="642910" y="221455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MAIO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118.888,71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JUNHO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118.311,80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JULHO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118.624,00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AGOSTO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118.485,93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474.310,44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diencia RPPS Ipsemb 2º QUADRIMESTRE 2014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Audiencia RPPS Ipsemb 2º QUADRIMESTRE 2014</Template>
  <TotalTime>4097</TotalTime>
  <Words>1400</Words>
  <Application>Microsoft Office PowerPoint</Application>
  <PresentationFormat>Apresentação na tela (4:3)</PresentationFormat>
  <Paragraphs>396</Paragraphs>
  <Slides>44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4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Audiencia RPPS Ipsemb 2º QUADRIMESTRE 2014</vt:lpstr>
      <vt:lpstr>Worksheet</vt:lpstr>
      <vt:lpstr>INSTITUTO DE PREVIDÊNCIA DOS SERVIDORES DO MUNICÍPIO DE MONTE BELO</vt:lpstr>
      <vt:lpstr>Apresentação do PowerPoint</vt:lpstr>
      <vt:lpstr>Apresentação do PowerPoint</vt:lpstr>
      <vt:lpstr>Apresentação do PowerPoint</vt:lpstr>
      <vt:lpstr>Informações Gerenciais e Contábeis</vt:lpstr>
      <vt:lpstr>RECEITA</vt:lpstr>
      <vt:lpstr>Apresentação do PowerPoint</vt:lpstr>
      <vt:lpstr>RECEITA</vt:lpstr>
      <vt:lpstr>Apresentação do PowerPoint</vt:lpstr>
      <vt:lpstr>COMPARATIVO RECEITA – 2022/2023 MAIO A AGOSTO</vt:lpstr>
      <vt:lpstr>R E C E I T A </vt:lpstr>
      <vt:lpstr>Metas de Arrecadação</vt:lpstr>
      <vt:lpstr>  Analise da Meta de Arrecadação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PREVIDÊNCIA DOS SERVIDORES DO MUNICÍPIO DE MONTE BELO</dc:title>
  <dc:creator>User</dc:creator>
  <cp:lastModifiedBy>Angela Ferreira</cp:lastModifiedBy>
  <cp:revision>962</cp:revision>
  <dcterms:created xsi:type="dcterms:W3CDTF">2014-09-10T11:48:19Z</dcterms:created>
  <dcterms:modified xsi:type="dcterms:W3CDTF">2024-01-09T12:47:14Z</dcterms:modified>
</cp:coreProperties>
</file>