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48"/>
  </p:notesMasterIdLst>
  <p:sldIdLst>
    <p:sldId id="264" r:id="rId2"/>
    <p:sldId id="306" r:id="rId3"/>
    <p:sldId id="304" r:id="rId4"/>
    <p:sldId id="305" r:id="rId5"/>
    <p:sldId id="265" r:id="rId6"/>
    <p:sldId id="257" r:id="rId7"/>
    <p:sldId id="331" r:id="rId8"/>
    <p:sldId id="282" r:id="rId9"/>
    <p:sldId id="332" r:id="rId10"/>
    <p:sldId id="258" r:id="rId11"/>
    <p:sldId id="295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9" r:id="rId22"/>
    <p:sldId id="284" r:id="rId23"/>
    <p:sldId id="300" r:id="rId24"/>
    <p:sldId id="290" r:id="rId25"/>
    <p:sldId id="317" r:id="rId26"/>
    <p:sldId id="318" r:id="rId27"/>
    <p:sldId id="319" r:id="rId28"/>
    <p:sldId id="320" r:id="rId29"/>
    <p:sldId id="321" r:id="rId30"/>
    <p:sldId id="322" r:id="rId31"/>
    <p:sldId id="333" r:id="rId32"/>
    <p:sldId id="334" r:id="rId33"/>
    <p:sldId id="336" r:id="rId34"/>
    <p:sldId id="337" r:id="rId35"/>
    <p:sldId id="338" r:id="rId36"/>
    <p:sldId id="339" r:id="rId37"/>
    <p:sldId id="310" r:id="rId38"/>
    <p:sldId id="311" r:id="rId39"/>
    <p:sldId id="309" r:id="rId40"/>
    <p:sldId id="313" r:id="rId41"/>
    <p:sldId id="314" r:id="rId42"/>
    <p:sldId id="326" r:id="rId43"/>
    <p:sldId id="316" r:id="rId44"/>
    <p:sldId id="307" r:id="rId45"/>
    <p:sldId id="335" r:id="rId46"/>
    <p:sldId id="340" r:id="rId4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835003.03</c:v>
                </c:pt>
                <c:pt idx="1">
                  <c:v>486136.87</c:v>
                </c:pt>
                <c:pt idx="2">
                  <c:v>1187738.1100000001</c:v>
                </c:pt>
                <c:pt idx="3">
                  <c:v>402580.31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425-B266-44CC416C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190784"/>
        <c:axId val="89192320"/>
        <c:axId val="0"/>
      </c:bar3DChart>
      <c:catAx>
        <c:axId val="891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192320"/>
        <c:crosses val="autoZero"/>
        <c:auto val="1"/>
        <c:lblAlgn val="ctr"/>
        <c:lblOffset val="100"/>
        <c:noMultiLvlLbl val="0"/>
      </c:catAx>
      <c:valAx>
        <c:axId val="8919232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19078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163354.35999999999</c:v>
                </c:pt>
                <c:pt idx="1">
                  <c:v>172039.44</c:v>
                </c:pt>
                <c:pt idx="2">
                  <c:v>148221.57</c:v>
                </c:pt>
                <c:pt idx="3">
                  <c:v>75531.789999999994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F-4B4E-8862-7BB8C7E01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375.91</c:v>
                </c:pt>
                <c:pt idx="1">
                  <c:v>359.59</c:v>
                </c:pt>
                <c:pt idx="2">
                  <c:v>590.83000000000004</c:v>
                </c:pt>
                <c:pt idx="3">
                  <c:v>535.54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1-4706-B4CE-EA7983E48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13573065.060000001</c:v>
                </c:pt>
                <c:pt idx="1">
                  <c:v>12504660.59</c:v>
                </c:pt>
                <c:pt idx="2">
                  <c:v>12312869.039999999</c:v>
                </c:pt>
                <c:pt idx="3">
                  <c:v>12265029.85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F-4B00-B528-3263CEE1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2747904"/>
        <c:axId val="130175744"/>
        <c:axId val="0"/>
      </c:bar3DChart>
      <c:catAx>
        <c:axId val="1227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75744"/>
        <c:crosses val="autoZero"/>
        <c:auto val="1"/>
        <c:lblAlgn val="ctr"/>
        <c:lblOffset val="100"/>
        <c:noMultiLvlLbl val="0"/>
      </c:catAx>
      <c:valAx>
        <c:axId val="1301757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227479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1002407.68</c:v>
                </c:pt>
                <c:pt idx="1">
                  <c:v>907660.64</c:v>
                </c:pt>
                <c:pt idx="2">
                  <c:v>869892.93</c:v>
                </c:pt>
                <c:pt idx="3">
                  <c:v>882717.2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9-4D9D-8868-0A769281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210240"/>
        <c:axId val="89900160"/>
        <c:axId val="0"/>
      </c:bar3DChart>
      <c:catAx>
        <c:axId val="892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00160"/>
        <c:crosses val="autoZero"/>
        <c:auto val="1"/>
        <c:lblAlgn val="ctr"/>
        <c:lblOffset val="100"/>
        <c:noMultiLvlLbl val="0"/>
      </c:catAx>
      <c:valAx>
        <c:axId val="8990016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210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831178.3</c:v>
                </c:pt>
                <c:pt idx="1">
                  <c:v>924560.99</c:v>
                </c:pt>
                <c:pt idx="2">
                  <c:v>888054.62</c:v>
                </c:pt>
                <c:pt idx="3">
                  <c:v>903003.79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B-438E-82B4-E656897CB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3726592"/>
        <c:axId val="93728128"/>
        <c:axId val="0"/>
      </c:bar3DChart>
      <c:catAx>
        <c:axId val="9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728128"/>
        <c:crosses val="autoZero"/>
        <c:auto val="1"/>
        <c:lblAlgn val="ctr"/>
        <c:lblOffset val="100"/>
        <c:noMultiLvlLbl val="0"/>
      </c:catAx>
      <c:valAx>
        <c:axId val="9372812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3726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7114.29</c:v>
                </c:pt>
                <c:pt idx="1">
                  <c:v>4620.18</c:v>
                </c:pt>
                <c:pt idx="2">
                  <c:v>14153.41</c:v>
                </c:pt>
                <c:pt idx="3">
                  <c:v>5709.9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158-8ABA-AEA55061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214976"/>
        <c:axId val="91216512"/>
        <c:axId val="0"/>
      </c:bar3DChart>
      <c:catAx>
        <c:axId val="912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21497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531.38</c:v>
                </c:pt>
                <c:pt idx="1">
                  <c:v>431.48</c:v>
                </c:pt>
                <c:pt idx="2">
                  <c:v>624.69000000000005</c:v>
                </c:pt>
                <c:pt idx="3">
                  <c:v>135.33000000000001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1-47BA-862C-AE155EF30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11488"/>
        <c:axId val="91329664"/>
        <c:axId val="0"/>
      </c:bar3DChart>
      <c:catAx>
        <c:axId val="91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29664"/>
        <c:crosses val="autoZero"/>
        <c:auto val="1"/>
        <c:lblAlgn val="ctr"/>
        <c:lblOffset val="100"/>
        <c:noMultiLvlLbl val="0"/>
      </c:catAx>
      <c:valAx>
        <c:axId val="9132966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114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2872.44</c:v>
                </c:pt>
                <c:pt idx="1">
                  <c:v>2963.08</c:v>
                </c:pt>
                <c:pt idx="2">
                  <c:v>3195.45</c:v>
                </c:pt>
                <c:pt idx="3">
                  <c:v>1948.69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F-4000-B4DD-AA1A4E91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2672256"/>
        <c:axId val="102673792"/>
        <c:axId val="0"/>
      </c:bar3DChart>
      <c:catAx>
        <c:axId val="1026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673792"/>
        <c:crosses val="autoZero"/>
        <c:auto val="1"/>
        <c:lblAlgn val="ctr"/>
        <c:lblOffset val="100"/>
        <c:noMultiLvlLbl val="0"/>
      </c:catAx>
      <c:valAx>
        <c:axId val="10267379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02672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1784.42</c:v>
                </c:pt>
                <c:pt idx="1">
                  <c:v>1878.17</c:v>
                </c:pt>
                <c:pt idx="2">
                  <c:v>1768.34</c:v>
                </c:pt>
                <c:pt idx="3">
                  <c:v>878.34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A17-AA3D-5BA08497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1604.68</c:v>
                </c:pt>
                <c:pt idx="1">
                  <c:v>1567.06</c:v>
                </c:pt>
                <c:pt idx="2">
                  <c:v>1471.12</c:v>
                </c:pt>
                <c:pt idx="3">
                  <c:v>599.89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8-4958-8BC0-74143C8E0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7216"/>
        <c:axId val="91419008"/>
        <c:axId val="0"/>
      </c:bar3DChart>
      <c:catAx>
        <c:axId val="914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9008"/>
        <c:crosses val="autoZero"/>
        <c:auto val="1"/>
        <c:lblAlgn val="ctr"/>
        <c:lblOffset val="100"/>
        <c:noMultiLvlLbl val="0"/>
      </c:catAx>
      <c:valAx>
        <c:axId val="9141900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4172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3742.98</c:v>
                </c:pt>
                <c:pt idx="1">
                  <c:v>3262.26</c:v>
                </c:pt>
                <c:pt idx="2">
                  <c:v>4111.4799999999996</c:v>
                </c:pt>
                <c:pt idx="3">
                  <c:v>2888.87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E-4C42-806C-F4561AA5E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675008"/>
        <c:axId val="173986944"/>
        <c:axId val="0"/>
      </c:bar3DChart>
      <c:catAx>
        <c:axId val="16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96750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83417-4E50-435A-804C-F93443043BC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2022/2023</a:t>
            </a:r>
            <a:br>
              <a:rPr lang="pt-BR" sz="3600" dirty="0"/>
            </a:br>
            <a:r>
              <a:rPr lang="pt-BR" sz="3600" dirty="0"/>
              <a:t>JANEIRO A ABRIL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04319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30.029,63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835.003,03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1.024.747,53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486.136,87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910.549,46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1.187.738,11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815.750,72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402.580,31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2.781.077,34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2.911.458,32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/>
              <a:t>R E C E I T A 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352217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930741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1.321.139,90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71,92%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1.590.318,42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86,78%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11.000.000,00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28,08%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13,22%</a:t>
            </a:r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MENOR PELO INSTITUTO EM RELAÇÃO A PREVISÃO ORÇAMENTÁRIA PARA O PRIMEIRO QUADRIMESTRE:</a:t>
            </a:r>
          </a:p>
          <a:p>
            <a:pPr algn="ctr" eaLnBrk="1" hangingPunct="1">
              <a:buNone/>
            </a:pPr>
            <a:r>
              <a:rPr lang="pt-BR" dirty="0"/>
              <a:t>R$758.141,68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JAN A ABR/2023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3.662.678,45      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3.546.797,70</a:t>
            </a:r>
            <a:endParaRPr lang="pt-BR" sz="2800" b="1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115.880,75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30/04/2023.</a:t>
            </a:r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JANEIRO A ABRIL/2023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182257"/>
              </p:ext>
            </p:extLst>
          </p:nvPr>
        </p:nvGraphicFramePr>
        <p:xfrm>
          <a:off x="755576" y="220486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1.002.407,68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907.660,64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869.892,93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882.717,20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3.662.678,45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620713"/>
            <a:ext cx="7772400" cy="10080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–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40396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JANEIRO A ABRIL/2023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161183"/>
              </p:ext>
            </p:extLst>
          </p:nvPr>
        </p:nvGraphicFramePr>
        <p:xfrm>
          <a:off x="809633" y="2595322"/>
          <a:ext cx="7848872" cy="20994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3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831.178,30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924.560,99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11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888.054,62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903.003,79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3.546.797,70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93607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JANEIRO A ABRIL/2023</a:t>
            </a:r>
            <a:endParaRPr lang="pt-BR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200694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286000" y="1790700"/>
            <a:ext cx="457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/>
          </a:p>
          <a:p>
            <a:pPr algn="just">
              <a:lnSpc>
                <a:spcPct val="150000"/>
              </a:lnSpc>
            </a:pPr>
            <a:r>
              <a:rPr lang="pt-BR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288" y="1989138"/>
            <a:ext cx="8497887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sz="2000" dirty="0">
                <a:latin typeface="+mj-lt"/>
              </a:rPr>
              <a:t>VANUSA CRISTINA DA SILVA CARDOSO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r>
              <a:rPr lang="pt-BR" sz="2000" b="1" dirty="0">
                <a:latin typeface="+mj-lt"/>
              </a:rPr>
              <a:t>PRESIDENTE DO CONSELHO DIRETOR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latin typeface="+mj-lt"/>
              </a:rPr>
              <a:t>VALQUIRIA APARECIDA PIMENTA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latin typeface="+mj-lt"/>
              </a:rPr>
              <a:t>SUPERINTENDENTE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/>
              <a:t>ANGELA MARIA FERREIRA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/>
              <a:t>CONTADORA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2988" y="692150"/>
            <a:ext cx="67691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latin typeface="+mj-lt"/>
              </a:rPr>
              <a:t>ADMINISTRAÇÃO GERAL - IPSEMB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457200" y="476672"/>
            <a:ext cx="82296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Comparativo entre Receita Arrecadada, Despesa Empenhada e Liquidada –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/2023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521020"/>
              </p:ext>
            </p:extLst>
          </p:nvPr>
        </p:nvGraphicFramePr>
        <p:xfrm>
          <a:off x="611188" y="2708275"/>
          <a:ext cx="7781925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81937" imgH="1476398" progId="Excel.Sheet.8">
                  <p:embed/>
                </p:oleObj>
              </mc:Choice>
              <mc:Fallback>
                <p:oleObj name="Worksheet" r:id="rId2" imgW="7781937" imgH="1476398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708275"/>
                        <a:ext cx="7781925" cy="150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CONTA APLICAÇÃO: BB PREVIDENCIARIO RENDA FIXA IRF-M1 TITULOS PUBLICOS FUNDO DE  INVESTIMENTOS</a:t>
            </a:r>
            <a:endParaRPr lang="pt-BR" dirty="0">
              <a:latin typeface="+mj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31150"/>
              </p:ext>
            </p:extLst>
          </p:nvPr>
        </p:nvGraphicFramePr>
        <p:xfrm>
          <a:off x="755576" y="1988840"/>
          <a:ext cx="7776864" cy="332791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7.114,29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4.620,18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14.153,41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5.709,90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31.597,78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no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28.355,70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333375"/>
            <a:ext cx="79930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ABRIL/2023 BB PREVIDENCIARIO RENDA FIXA IRF-M1 TITULOS PUBLICOS FUNDO DE  INVESTIMENTOS </a:t>
            </a:r>
            <a:endParaRPr lang="pt-BR" sz="2200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53681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288" y="260350"/>
            <a:ext cx="84978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63337"/>
              </p:ext>
            </p:extLst>
          </p:nvPr>
        </p:nvGraphicFramePr>
        <p:xfrm>
          <a:off x="755576" y="1628800"/>
          <a:ext cx="7848872" cy="39604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44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531,38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431,48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624,69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499,69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2..087,24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58.304,65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2988" y="333375"/>
            <a:ext cx="7345362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353276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405303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2.872,44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2.963,08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3.195,45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1.948,69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10.979,66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219.925,22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53519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40820"/>
              </p:ext>
            </p:extLst>
          </p:nvPr>
        </p:nvGraphicFramePr>
        <p:xfrm>
          <a:off x="539552" y="1740255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1.784,42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1.878,17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1.768,34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878,34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6.309,27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130.553,04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69666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TP PREV XXI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16780"/>
              </p:ext>
            </p:extLst>
          </p:nvPr>
        </p:nvGraphicFramePr>
        <p:xfrm>
          <a:off x="683568" y="1700809"/>
          <a:ext cx="7776864" cy="338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7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461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1.604,68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1.567,06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1.471,12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599,89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5.242,75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117.578,86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76672"/>
            <a:ext cx="7416824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JANEIRO A ABRIL 2023</a:t>
            </a:r>
            <a:endParaRPr lang="pt-BR" sz="2800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512" y="2453340"/>
            <a:ext cx="85689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u="sng" dirty="0"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EMBROS DO CONSELHO DIRETOR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TITULARES</a:t>
            </a: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VANUSA CRISTINA DA SILVA CARDOSO (Presidente)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EDILENE APARECIDA MARTINS TRANCHES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LUCIENE LINDALVA DOS SANTOS VIEIRA (Titular)</a:t>
            </a:r>
          </a:p>
          <a:p>
            <a:pPr algn="ctr" eaLnBrk="0" hangingPunct="0"/>
            <a:r>
              <a:rPr lang="pt-BR" dirty="0">
                <a:latin typeface="+mj-lt"/>
                <a:ea typeface="Calibri" pitchFamily="34" charset="0"/>
                <a:cs typeface="Times New Roman" pitchFamily="18" charset="0"/>
              </a:rPr>
              <a:t>LUCELIA LEVINA DE FARIA FERREIRA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CAMILA MARIA PASSOS (Titular)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SUPLENTES DO CONSELHO DIRETOR</a:t>
            </a:r>
            <a:r>
              <a:rPr kumimoji="0" lang="pt-BR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TEREZINHA AMANDA DE SOUZA FARIA LIMA (Suplente)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JOSE ROBERTO MARTINS RODRIGUES (Suplente)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TP PREV XXI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55165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532943"/>
              </p:ext>
            </p:extLst>
          </p:nvPr>
        </p:nvGraphicFramePr>
        <p:xfrm>
          <a:off x="714348" y="1571612"/>
          <a:ext cx="7429552" cy="33785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1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91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3.742,98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3.262,26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4.111,48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2.888,87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14.005,59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125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347.836,63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976866"/>
              </p:ext>
            </p:extLst>
          </p:nvPr>
        </p:nvGraphicFramePr>
        <p:xfrm>
          <a:off x="1571604" y="2000240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49025"/>
              </p:ext>
            </p:extLst>
          </p:nvPr>
        </p:nvGraphicFramePr>
        <p:xfrm>
          <a:off x="539552" y="1988840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116959197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810130336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163.354,36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99186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172.039,44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95693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148.221,57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4211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75.531,79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29104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559.147,16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16037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11.302.914,82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852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5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043459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4475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1075EA4-EC98-4CDB-B688-541408137C42}"/>
              </a:ext>
            </a:extLst>
          </p:cNvPr>
          <p:cNvSpPr txBox="1"/>
          <p:nvPr/>
        </p:nvSpPr>
        <p:spPr>
          <a:xfrm>
            <a:off x="539552" y="476672"/>
            <a:ext cx="76328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601B060-D04D-4455-997B-647E6ACF5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35977"/>
              </p:ext>
            </p:extLst>
          </p:nvPr>
        </p:nvGraphicFramePr>
        <p:xfrm>
          <a:off x="755576" y="2204864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3700374921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3490441320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375,91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568598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359,59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48024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590,83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536228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535,54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790709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1.861,87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097355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59.560,93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52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205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5CCFD7-B6E9-4B01-A8D2-DFC3CAF177E9}"/>
              </a:ext>
            </a:extLst>
          </p:cNvPr>
          <p:cNvSpPr txBox="1"/>
          <p:nvPr/>
        </p:nvSpPr>
        <p:spPr>
          <a:xfrm>
            <a:off x="827584" y="476672"/>
            <a:ext cx="7632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94AD990C-5E84-41A8-B295-70CF4EE33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283403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359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52270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13.573.065,06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12.504.660,59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12.312.869,04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12.265.029,85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JANEIRO A ABRIL/2023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476673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JANEIRO A ABRIL/2023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2140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238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205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33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JANEIRO A ABRIL 2023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95536" y="2204864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>
                <a:latin typeface="+mj-lt"/>
              </a:rPr>
              <a:t>MEMBROS DO CONSELHO FISCAL</a:t>
            </a:r>
            <a:endParaRPr lang="pt-BR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 </a:t>
            </a:r>
            <a:r>
              <a:rPr lang="pt-BR" b="1" u="sng" dirty="0">
                <a:latin typeface="+mj-lt"/>
              </a:rPr>
              <a:t>TITULARES:</a:t>
            </a:r>
            <a:r>
              <a:rPr lang="pt-BR" b="1" dirty="0">
                <a:latin typeface="+mj-lt"/>
              </a:rPr>
              <a:t>  </a:t>
            </a:r>
          </a:p>
          <a:p>
            <a:pPr algn="ctr"/>
            <a:endParaRPr lang="pt-BR" b="1" dirty="0">
              <a:latin typeface="+mj-lt"/>
            </a:endParaRPr>
          </a:p>
          <a:p>
            <a:pPr algn="ctr"/>
            <a:r>
              <a:rPr lang="pt-BR" dirty="0"/>
              <a:t>LUIZ FERNANDO CUSTODIO (Titular)</a:t>
            </a:r>
          </a:p>
          <a:p>
            <a:pPr algn="ctr"/>
            <a:r>
              <a:rPr lang="pt-BR" dirty="0"/>
              <a:t>VALDIRENE APDA FERREIRA REIS (Titular)</a:t>
            </a:r>
          </a:p>
          <a:p>
            <a:pPr algn="ctr"/>
            <a:r>
              <a:rPr lang="pt-BR" dirty="0"/>
              <a:t>MARILIA APARECIDA MACHADO (Titular)</a:t>
            </a:r>
          </a:p>
          <a:p>
            <a:pPr algn="ctr"/>
            <a:r>
              <a:rPr lang="pt-BR" dirty="0"/>
              <a:t>ROSANGELA DE FATIMA BOVO </a:t>
            </a:r>
            <a:r>
              <a:rPr lang="pt-BR" dirty="0">
                <a:latin typeface="+mj-lt"/>
              </a:rPr>
              <a:t>(Titular)</a:t>
            </a:r>
          </a:p>
          <a:p>
            <a:pPr algn="ctr"/>
            <a:endParaRPr lang="pt-BR" dirty="0"/>
          </a:p>
          <a:p>
            <a:pPr algn="ctr"/>
            <a:r>
              <a:rPr lang="pt-BR" b="1" u="sng" dirty="0">
                <a:latin typeface="+mj-lt"/>
              </a:rPr>
              <a:t>SUPLENTES DOS CONSELHO FISCAL</a:t>
            </a:r>
            <a:r>
              <a:rPr lang="pt-BR" b="1" dirty="0">
                <a:latin typeface="+mj-lt"/>
              </a:rPr>
              <a:t>: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latin typeface="+mj-lt"/>
              </a:rPr>
              <a:t>ADRIANE DE CASSIA MARTINS </a:t>
            </a:r>
            <a:r>
              <a:rPr lang="pt-BR" dirty="0"/>
              <a:t>(Suplente)</a:t>
            </a:r>
          </a:p>
          <a:p>
            <a:pPr algn="ctr"/>
            <a:r>
              <a:rPr lang="pt-BR" dirty="0"/>
              <a:t>REGIANE APARECIDA FERREIRA (Suplente)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7058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731.218,02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809.230,47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774.983,14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787.551,41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37662"/>
              </p:ext>
            </p:extLst>
          </p:nvPr>
        </p:nvGraphicFramePr>
        <p:xfrm>
          <a:off x="755576" y="1916831"/>
          <a:ext cx="7920880" cy="2401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63.902,81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66.718,77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65.632,30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65.632,30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JANEIRO A ABRIL/2023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44386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25.114,11</a:t>
                      </a:r>
                      <a:endParaRPr lang="pt-B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13.958,12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25.005,73</a:t>
                      </a:r>
                      <a:endParaRPr lang="pt-B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20.023,49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29.941,21</a:t>
                      </a:r>
                      <a:endParaRPr lang="pt-B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28.073,58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26.375,72</a:t>
                      </a:r>
                      <a:endParaRPr lang="pt-B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21.904,16</a:t>
                      </a:r>
                      <a:endParaRPr lang="pt-B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MENSAL DOS GASTOS DO IPSEMB COM APOSENTADORIAS/ PENSÕES, AUXILIO-DOENÇA E DESPESAS ADMINISTRATIVAS NO PERIODO JANEIRO A ABRIL/2023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03563"/>
              </p:ext>
            </p:extLst>
          </p:nvPr>
        </p:nvGraphicFramePr>
        <p:xfrm>
          <a:off x="683567" y="2204864"/>
          <a:ext cx="7776865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1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809.078,95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895.972,73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868.689,02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9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875.087,87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JANEIRO A ABRIL/2023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571612"/>
            <a:ext cx="8391876" cy="4305660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800" u="sng" dirty="0">
              <a:latin typeface="+mn-lt"/>
            </a:endParaRP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LUCIENE LINDALVA DOS SANTOS VIEIRA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REGISLENE MARIA DE OLIVEIRA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MARIA DAS DORES PIMENTA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764705"/>
            <a:ext cx="8208912" cy="6425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MIGUEL JUSTINO DE MORAES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Pensão por morte – servidora aposentada - Sra. Mª das Dores Silva Paula;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LUCILIA FATIMA DE FREITAS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MARIA LUIZA OLIVEIRA MARTINS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VANIA MACHADO DOS SANTOS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99AFCC3-E33A-CB2B-49EF-80B95BB85891}"/>
              </a:ext>
            </a:extLst>
          </p:cNvPr>
          <p:cNvSpPr txBox="1"/>
          <p:nvPr/>
        </p:nvSpPr>
        <p:spPr>
          <a:xfrm>
            <a:off x="323528" y="476672"/>
            <a:ext cx="8352928" cy="1685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SOLANGE MARIA GOULART FERREIRA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idade, proporcional ao tempo de contribuição.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82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2023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JANEIRO A ABRIL/2023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10335"/>
              </p:ext>
            </p:extLst>
          </p:nvPr>
        </p:nvGraphicFramePr>
        <p:xfrm>
          <a:off x="571472" y="2071678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168.551,63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180.812,80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Lucida Sans Unicode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174.985,81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177.907,18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1.362.465,20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702.257,42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JANEIRO A ABRIL/2023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77921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111.674,46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119.799,05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115.938,14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117.873,83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465.285,48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4224</TotalTime>
  <Words>1491</Words>
  <Application>Microsoft Office PowerPoint</Application>
  <PresentationFormat>Apresentação na tela (4:3)</PresentationFormat>
  <Paragraphs>397</Paragraphs>
  <Slides>46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6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Worksheet</vt:lpstr>
      <vt:lpstr>INSTITUTO DE PREVIDÊNCIA DOS SERVIDORES DO MUNICÍPIO DE MONTE BELO</vt:lpstr>
      <vt:lpstr>Apresentação do PowerPoint</vt:lpstr>
      <vt:lpstr>Apresentação do PowerPoint</vt:lpstr>
      <vt:lpstr>Apresentação do PowerPoint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2022/2023 JANEIRO A ABRIL</vt:lpstr>
      <vt:lpstr>R E C E I T A 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909</cp:revision>
  <dcterms:created xsi:type="dcterms:W3CDTF">2014-09-10T11:48:19Z</dcterms:created>
  <dcterms:modified xsi:type="dcterms:W3CDTF">2024-01-09T12:45:57Z</dcterms:modified>
</cp:coreProperties>
</file>